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8"/>
  </p:notesMasterIdLst>
  <p:sldIdLst>
    <p:sldId id="257" r:id="rId2"/>
    <p:sldId id="258" r:id="rId3"/>
    <p:sldId id="263" r:id="rId4"/>
    <p:sldId id="275" r:id="rId5"/>
    <p:sldId id="271" r:id="rId6"/>
    <p:sldId id="549" r:id="rId7"/>
    <p:sldId id="272" r:id="rId8"/>
    <p:sldId id="274" r:id="rId9"/>
    <p:sldId id="273" r:id="rId10"/>
    <p:sldId id="260" r:id="rId11"/>
    <p:sldId id="276" r:id="rId12"/>
    <p:sldId id="539" r:id="rId13"/>
    <p:sldId id="278" r:id="rId14"/>
    <p:sldId id="552" r:id="rId15"/>
    <p:sldId id="279" r:id="rId16"/>
    <p:sldId id="355" r:id="rId17"/>
    <p:sldId id="406" r:id="rId18"/>
    <p:sldId id="550" r:id="rId19"/>
    <p:sldId id="545" r:id="rId20"/>
    <p:sldId id="356" r:id="rId21"/>
    <p:sldId id="327" r:id="rId22"/>
    <p:sldId id="326" r:id="rId23"/>
    <p:sldId id="302" r:id="rId24"/>
    <p:sldId id="303" r:id="rId25"/>
    <p:sldId id="540" r:id="rId26"/>
    <p:sldId id="314" r:id="rId27"/>
    <p:sldId id="430" r:id="rId28"/>
    <p:sldId id="551" r:id="rId29"/>
    <p:sldId id="553" r:id="rId30"/>
    <p:sldId id="542" r:id="rId31"/>
    <p:sldId id="546" r:id="rId32"/>
    <p:sldId id="547" r:id="rId33"/>
    <p:sldId id="266" r:id="rId34"/>
    <p:sldId id="537" r:id="rId35"/>
    <p:sldId id="538" r:id="rId36"/>
    <p:sldId id="554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FB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965"/>
    <p:restoredTop sz="74579"/>
  </p:normalViewPr>
  <p:slideViewPr>
    <p:cSldViewPr snapToGrid="0" snapToObjects="1">
      <p:cViewPr varScale="1">
        <p:scale>
          <a:sx n="76" d="100"/>
          <a:sy n="76" d="100"/>
        </p:scale>
        <p:origin x="224" y="5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YodaQA (pipeline)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CuratedTREC</c:v>
                </c:pt>
                <c:pt idx="1">
                  <c:v>WebQuestions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31.3</c:v>
                </c:pt>
                <c:pt idx="1">
                  <c:v>39.799999999999997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23C-BC4B-A65F-02D44D48FAD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DrQA (end-to-end)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CuratedTREC</c:v>
                </c:pt>
                <c:pt idx="1">
                  <c:v>WebQuestions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19.7</c:v>
                </c:pt>
                <c:pt idx="1">
                  <c:v>11.8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23C-BC4B-A65F-02D44D48FADA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DrQA (Multitask)</c:v>
                </c:pt>
              </c:strCache>
            </c:strRef>
          </c:tx>
          <c:spPr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CuratedTREC</c:v>
                </c:pt>
                <c:pt idx="1">
                  <c:v>WebQuestions</c:v>
                </c:pt>
              </c:strCache>
            </c:strRef>
          </c:cat>
          <c:val>
            <c:numRef>
              <c:f>Sheet1!$D$2:$D$3</c:f>
              <c:numCache>
                <c:formatCode>General</c:formatCode>
                <c:ptCount val="2"/>
                <c:pt idx="0">
                  <c:v>25.4</c:v>
                </c:pt>
                <c:pt idx="1">
                  <c:v>20.7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23C-BC4B-A65F-02D44D48FAD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99"/>
        <c:axId val="1848691024"/>
        <c:axId val="1848692704"/>
      </c:barChart>
      <c:catAx>
        <c:axId val="18486910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48692704"/>
        <c:crosses val="autoZero"/>
        <c:auto val="1"/>
        <c:lblAlgn val="ctr"/>
        <c:lblOffset val="100"/>
        <c:noMultiLvlLbl val="0"/>
      </c:catAx>
      <c:valAx>
        <c:axId val="1848692704"/>
        <c:scaling>
          <c:orientation val="minMax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minorGridlines>
          <c:spPr>
            <a:ln w="9525" cap="flat" cmpd="sng" algn="ctr">
              <a:noFill/>
              <a:round/>
            </a:ln>
            <a:effectLst/>
          </c:spPr>
        </c:min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4869102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11188602804146106"/>
          <c:y val="0.16148817755098066"/>
          <c:w val="0.66526377369800505"/>
          <c:h val="6.153027351865272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b="0" kern="1200" cap="none" spc="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dk1">
          <a:lumMod val="15000"/>
          <a:lumOff val="85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8100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8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2200" b="0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round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BEFDE6-CA40-D440-965D-4FD0B5ACF5A4}" type="datetimeFigureOut">
              <a:rPr lang="en-US" smtClean="0"/>
              <a:t>2/8/20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887817-A938-3748-89F6-A7F632AFD2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491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One of the major challenge in question answering is to digest different kinds of knowledge sources and learn how to use it to answer questions. 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lot of the knowledge is stored in unstructured forms, Wikipedia, books, news articles, social media and so 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887817-A938-3748-89F6-A7F632AFD23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8302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There are several other papers around the same time, exploring the possibility of integrating external knowledge sources, such as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ConceptNet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WordNet,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DBPedia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improve question answering performance. 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They show that the knowledge provided by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ConceptNet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help improve the reading capability of the machine reading model. </a:t>
            </a:r>
          </a:p>
          <a:p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887817-A938-3748-89F6-A7F632AFD23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8448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They are inherently incomplete, which means the coverage could be low for </a:t>
            </a:r>
            <a:r>
              <a:rPr lang="en-US" dirty="0"/>
              <a:t>domain-specific tasks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They are often static, while knowledge in the real world is dynamic, facts can change over time.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Finally, the curation of knowledge base can be expensive and time consuming.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may not be realistic to build a comprehensive knowledge base for every real-world problem.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r>
              <a:rPr lang="en-US" dirty="0"/>
              <a:t>Are there an alternative way to acquire knowledge?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887817-A938-3748-89F6-A7F632AFD23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352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Using knowledge bases is all well and good but there are some caveats we need to consider.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They are inherently incomplete, which means the coverage could be low for </a:t>
            </a:r>
            <a:r>
              <a:rPr lang="en-US" dirty="0"/>
              <a:t>domain-specific tasks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They are often static, while knowledge in the real world is dynamic, facts can change over time.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Finally, the curation of knowledge base can be expensive and time consuming.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may not be realistic to build a comprehensive knowledge base for every real-world problem.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r>
              <a:rPr lang="en-US" dirty="0"/>
              <a:t>Are there an alternative way to acquire knowledge?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887817-A938-3748-89F6-A7F632AFD23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3875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We, as humans, are constantly obtaining new knowledge, new information by reading and communicating with each other. </a:t>
            </a:r>
          </a:p>
          <a:p>
            <a:endParaRPr lang="en-US" dirty="0"/>
          </a:p>
          <a:p>
            <a:r>
              <a:rPr lang="en-US" dirty="0"/>
              <a:t>Can we teach machine knowledge the same way, by communicating in natural language?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887817-A938-3748-89F6-A7F632AFD23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2990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learn new knowledge from users and perform tasks using that new knowledge. </a:t>
            </a:r>
          </a:p>
          <a:p>
            <a:r>
              <a:rPr lang="en-US" dirty="0"/>
              <a:t>Behave very much like a human assistant. </a:t>
            </a:r>
          </a:p>
          <a:p>
            <a:endParaRPr lang="en-US" dirty="0"/>
          </a:p>
          <a:p>
            <a:r>
              <a:rPr lang="en-US" dirty="0"/>
              <a:t>For example, a professor is teaching a task assistant would need to know to help with tasks about the course.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887817-A938-3748-89F6-A7F632AFD23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9319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To train such systems, we create a QA task,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Given a narrative, as if a person is narrating what is happening in his or her world.  and a question, produce an answer.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887817-A938-3748-89F6-A7F632AFD23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4838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To better understand the machine the capability of understanding the narrative. </a:t>
            </a:r>
          </a:p>
          <a:p>
            <a:endParaRPr lang="en-US" dirty="0"/>
          </a:p>
          <a:p>
            <a:pPr marL="228600" indent="-228600">
              <a:buAutoNum type="arabicPeriod"/>
            </a:pPr>
            <a:r>
              <a:rPr lang="en-US" dirty="0"/>
              <a:t>The narrative is simulated via a dynamic knowledge graph. This gives us a fine-grained control of the entities and relations expressed in text, and we can also simulate events that evolve over time. </a:t>
            </a:r>
          </a:p>
          <a:p>
            <a:pPr marL="228600" indent="-228600">
              <a:buAutoNum type="arabicPeriod"/>
            </a:pPr>
            <a:endParaRPr lang="en-US" dirty="0"/>
          </a:p>
          <a:p>
            <a:r>
              <a:rPr lang="en-US" dirty="0"/>
              <a:t>2. Accordingly, we also control the </a:t>
            </a:r>
            <a:r>
              <a:rPr lang="en-US" dirty="0" err="1"/>
              <a:t>difficulity</a:t>
            </a:r>
            <a:r>
              <a:rPr lang="en-US" dirty="0"/>
              <a:t> levels of the question. The difficulty level is measure by the number of relations involved in the question, which correlates with the number of reasoning steps a system might take to answer the question. </a:t>
            </a:r>
          </a:p>
          <a:p>
            <a:endParaRPr lang="en-US" dirty="0"/>
          </a:p>
          <a:p>
            <a:r>
              <a:rPr lang="en-US" dirty="0"/>
              <a:t>hard to collect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887817-A938-3748-89F6-A7F632AFD23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7294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table shows the statistics of the </a:t>
            </a:r>
            <a:r>
              <a:rPr lang="en-US" dirty="0" err="1"/>
              <a:t>TextWorld</a:t>
            </a:r>
            <a:r>
              <a:rPr lang="en-US" dirty="0"/>
              <a:t> dataset </a:t>
            </a:r>
          </a:p>
          <a:p>
            <a:endParaRPr lang="en-US" dirty="0"/>
          </a:p>
          <a:p>
            <a:r>
              <a:rPr lang="en-US" dirty="0"/>
              <a:t>A reasonable vocabulary size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887817-A938-3748-89F6-A7F632AFD23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6243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make is close to the real-world, where learn knowledge from different domains.</a:t>
            </a:r>
          </a:p>
          <a:p>
            <a:endParaRPr lang="en-US" dirty="0"/>
          </a:p>
          <a:p>
            <a:r>
              <a:rPr lang="en-US" dirty="0"/>
              <a:t>For example, the academic world focus on professors teaching courses and making assignments, and the shopping world focuses on purchasing items and going to different stores.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887817-A938-3748-89F6-A7F632AFD23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7002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are the performance of five different machine reading models: sequence to sequence model, memory networks, logistic regression (which is a linear classifier with bag of words as features), </a:t>
            </a:r>
            <a:r>
              <a:rPr lang="en-US" dirty="0" err="1"/>
              <a:t>Bidaf</a:t>
            </a:r>
            <a:r>
              <a:rPr lang="en-US" dirty="0"/>
              <a:t> (a machine reading model works well on Squad), and </a:t>
            </a:r>
            <a:r>
              <a:rPr lang="en-US" dirty="0" err="1"/>
              <a:t>DrQA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We can see that </a:t>
            </a:r>
            <a:r>
              <a:rPr lang="en-US" dirty="0" err="1"/>
              <a:t>DrQA</a:t>
            </a:r>
            <a:r>
              <a:rPr lang="en-US" dirty="0"/>
              <a:t> performs the best</a:t>
            </a:r>
          </a:p>
          <a:p>
            <a:r>
              <a:rPr lang="en-US" dirty="0"/>
              <a:t>And by increasing the difficult level of the question, we see all the methods suffer, with </a:t>
            </a:r>
            <a:r>
              <a:rPr lang="en-US" dirty="0" err="1"/>
              <a:t>DrQA</a:t>
            </a:r>
            <a:r>
              <a:rPr lang="en-US" dirty="0"/>
              <a:t> still performs the best.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887817-A938-3748-89F6-A7F632AFD23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475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Question answering system with a good machine reading capability is expected to work well. </a:t>
            </a:r>
          </a:p>
          <a:p>
            <a:endParaRPr lang="en-US" dirty="0"/>
          </a:p>
          <a:p>
            <a:r>
              <a:rPr lang="en-US" dirty="0"/>
              <a:t>Has made a lot of progress in recent years thanks to the development of deep learning models. 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DrQA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one of the early work that applies end-to-end models for question answering. 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combines </a:t>
            </a:r>
            <a:r>
              <a:rPr lang="en-US" dirty="0"/>
              <a:t>document/passage retrieval with a machine reading model to answer open-domain questions. </a:t>
            </a:r>
          </a:p>
          <a:p>
            <a:endParaRPr lang="en-US" dirty="0"/>
          </a:p>
          <a:p>
            <a:r>
              <a:rPr lang="en-US" dirty="0"/>
              <a:t>The machine reader operates directly on the question and the retrieved document and produce an answer without any pipeline processing.</a:t>
            </a:r>
          </a:p>
          <a:p>
            <a:endParaRPr lang="en-US" dirty="0"/>
          </a:p>
          <a:p>
            <a:r>
              <a:rPr lang="en-US" dirty="0"/>
              <a:t>This kind of architecture has been shown to work very well for many reading comprehension tasks.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887817-A938-3748-89F6-A7F632AFD23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12505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Cross word evaluation, we see that all the methods perform poorly.</a:t>
            </a:r>
          </a:p>
          <a:p>
            <a:endParaRPr lang="en-US" dirty="0"/>
          </a:p>
          <a:p>
            <a:r>
              <a:rPr lang="en-US" dirty="0"/>
              <a:t>This demonstrates that the knowledge learned by these models is hard to transferred to new domains and new tasks. 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This is a major obstacle to a real-world application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887817-A938-3748-89F6-A7F632AFD23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13069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the last part of the talk, I will briefly mention our work on learning to understand language from limited labeled data by leveraging user feedback.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887817-A938-3748-89F6-A7F632AFD23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550327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user feedback?</a:t>
            </a:r>
          </a:p>
          <a:p>
            <a:endParaRPr lang="en-US" dirty="0"/>
          </a:p>
          <a:p>
            <a:r>
              <a:rPr lang="en-US" dirty="0"/>
              <a:t>When we ask some one a question, and the person didn’t get it, it is natural to …</a:t>
            </a:r>
          </a:p>
          <a:p>
            <a:endParaRPr lang="en-US" dirty="0"/>
          </a:p>
          <a:p>
            <a:r>
              <a:rPr lang="en-US" dirty="0"/>
              <a:t>We want system to do the same.</a:t>
            </a:r>
          </a:p>
          <a:p>
            <a:endParaRPr lang="en-US" dirty="0"/>
          </a:p>
          <a:p>
            <a:r>
              <a:rPr lang="en-US" dirty="0"/>
              <a:t>How to collect such feedback?</a:t>
            </a:r>
          </a:p>
          <a:p>
            <a:endParaRPr lang="en-US" dirty="0"/>
          </a:p>
          <a:p>
            <a:r>
              <a:rPr lang="en-US" dirty="0"/>
              <a:t>When a person is asking a machine a question, can we make use of the same kind of feedback to help the machine to better understand what is being asked and improve its ability to answer questions.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887817-A938-3748-89F6-A7F632AFD23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00246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887817-A938-3748-89F6-A7F632AFD23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42102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887817-A938-3748-89F6-A7F632AFD23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64728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an example of the task. </a:t>
            </a:r>
          </a:p>
          <a:p>
            <a:endParaRPr lang="en-US" dirty="0"/>
          </a:p>
          <a:p>
            <a:r>
              <a:rPr lang="en-US" dirty="0"/>
              <a:t>A user is posing a question, and the system confirms what it understands the question is asking, and the user decides whether it makes a mistake, if he user can provide some feedback to</a:t>
            </a:r>
            <a:r>
              <a:rPr lang="zh-CN" altLang="en-US" dirty="0"/>
              <a:t> </a:t>
            </a:r>
            <a:r>
              <a:rPr lang="en-US" altLang="zh-CN" dirty="0"/>
              <a:t>help the system understand it better.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887817-A938-3748-89F6-A7F632AFD23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85120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Both question and feedback parsers are sequence to sequence models. </a:t>
            </a:r>
          </a:p>
          <a:p>
            <a:r>
              <a:rPr lang="en-US" dirty="0"/>
              <a:t>The task parser takes only the question as input, while the feedback parser takes both the question and feedback as input, and they both aim to produce a correct logical form of the question.</a:t>
            </a:r>
          </a:p>
          <a:p>
            <a:r>
              <a:rPr lang="en-US" dirty="0"/>
              <a:t>Can refer to the paper for details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887817-A938-3748-89F6-A7F632AFD23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51290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study this problem, we created a </a:t>
            </a:r>
          </a:p>
          <a:p>
            <a:endParaRPr lang="en-US" dirty="0"/>
          </a:p>
          <a:p>
            <a:r>
              <a:rPr lang="en-US" dirty="0"/>
              <a:t>These questions are asking facts about people, organization, and events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887817-A938-3748-89F6-A7F632AFD23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46345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bottom line is that our full model that includes the feedback outperforms all the other baselines, as we add more and more unlabeled questions pair with feedback. </a:t>
            </a:r>
          </a:p>
          <a:p>
            <a:endParaRPr lang="en-US" dirty="0"/>
          </a:p>
          <a:p>
            <a:r>
              <a:rPr lang="en-US" dirty="0"/>
              <a:t>This demonstrates that the model is able to learn from natural language feedback without the presence of gold standard logical forms, which is very hard to obtain in practice.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887817-A938-3748-89F6-A7F632AFD23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64248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State of the art far from perfect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887817-A938-3748-89F6-A7F632AFD23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8289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is also compared to a sophisticated QA system </a:t>
            </a:r>
            <a:r>
              <a:rPr lang="en-US" dirty="0" err="1"/>
              <a:t>YodaQA</a:t>
            </a:r>
            <a:r>
              <a:rPr lang="en-US" dirty="0"/>
              <a:t> inspired by IBM </a:t>
            </a:r>
            <a:r>
              <a:rPr lang="en-US" dirty="0" err="1"/>
              <a:t>Waston</a:t>
            </a:r>
            <a:r>
              <a:rPr lang="en-US" dirty="0"/>
              <a:t> with a similar pipeline architecture. </a:t>
            </a:r>
          </a:p>
          <a:p>
            <a:endParaRPr lang="en-US" dirty="0"/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also uses both unstructured text and structured data bases as knowledge sources, while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DrQA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only reads documents from Wikipedia.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Here are their performance on two open-domain QA benchmarks, we can see that the carefully engineered system outperforms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DrQA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Even though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DrQA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cannot outperform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YodaQA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its performance is still impressive, considering its simplicity and using a single knowledge source. 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example, can we further improve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DrQA’s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machine reading model by leveraging more knowledge sources?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887817-A938-3748-89F6-A7F632AFD23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91431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887817-A938-3748-89F6-A7F632AFD23D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11430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are a company that is very keen on machine learning and natural language processing</a:t>
            </a:r>
            <a:r>
              <a:rPr lang="en-US"/>
              <a:t>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887817-A938-3748-89F6-A7F632AFD23D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4558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are a company that is very keen on machine learning and natural language processing. </a:t>
            </a:r>
          </a:p>
          <a:p>
            <a:r>
              <a:rPr lang="en-US" dirty="0"/>
              <a:t>Our vision is to build </a:t>
            </a:r>
          </a:p>
          <a:p>
            <a:r>
              <a:rPr lang="en-US" dirty="0"/>
              <a:t>Currently we are focusing on building intelligent assistant for the workspace that can help people find </a:t>
            </a:r>
          </a:p>
          <a:p>
            <a:r>
              <a:rPr lang="en-US" dirty="0"/>
              <a:t>We are actively hiring. If you are interested, please email use or talk to us later.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887817-A938-3748-89F6-A7F632AFD23D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8394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887817-A938-3748-89F6-A7F632AFD23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84171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There are several large-scale knowledge bases that are curated that stores facts extracted from the web.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Existing knowledge bases that are available on the web. NELL is one of them. 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NELL is a knowledge base that was developed at CMU. It has been running for almost a decade and has accumulated more than 50</a:t>
            </a:r>
            <a:r>
              <a:rPr lang="en-US" dirty="0"/>
              <a:t> million beliefs by reading the web.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This is a snapshot of NELL.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887817-A938-3748-89F6-A7F632AFD23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08543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 we leveraging knowledge bases such as NELL into LSTMs to enhance machine reading?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proposed an LSTM-based reading model process text word by word, it can retrieve background knowledge and integrate it into its memory, in order to make more knowledge-aware decisions.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this example, when reading the sentence the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leafs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were fifth in the game, in NELL, we can retrieve information about the Maple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Leafs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team, its location, who they hire, to augment the reading context.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887817-A938-3748-89F6-A7F632AFD23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0165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Helvetica Neue" charset="0"/>
                <a:ea typeface="Helvetica Neue" charset="0"/>
                <a:cs typeface="Helvetica Neue" charset="0"/>
              </a:rPr>
              <a:t>This is how it works.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latin typeface="Helvetica Neue" charset="0"/>
              <a:ea typeface="Helvetica Neue" charset="0"/>
              <a:cs typeface="Helvetica Neue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Helvetica Neue" charset="0"/>
                <a:ea typeface="Helvetica Neue" charset="0"/>
                <a:cs typeface="Helvetica Neue" charset="0"/>
              </a:rPr>
              <a:t>We first encode the entities and relations in the knowledge base as vector embeddings, and store them in a knowledge memory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latin typeface="Helvetica Neue" charset="0"/>
              <a:ea typeface="Helvetica Neue" charset="0"/>
              <a:cs typeface="Helvetica Neue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Helvetica Neue" charset="0"/>
                <a:ea typeface="Helvetica Neue" charset="0"/>
                <a:cs typeface="Helvetica Neue" charset="0"/>
              </a:rPr>
              <a:t>As the machine reader processes each word, it retrieves potentially relevant entities based on simple </a:t>
            </a:r>
            <a:r>
              <a:rPr lang="en-US" sz="1200" dirty="0" err="1">
                <a:latin typeface="Helvetica Neue" charset="0"/>
                <a:ea typeface="Helvetica Neue" charset="0"/>
                <a:cs typeface="Helvetica Neue" charset="0"/>
              </a:rPr>
              <a:t>heurstics</a:t>
            </a:r>
            <a:r>
              <a:rPr lang="en-US" sz="1200" dirty="0">
                <a:latin typeface="Helvetica Neue" charset="0"/>
                <a:ea typeface="Helvetica Neue" charset="0"/>
                <a:cs typeface="Helvetica Neue" charset="0"/>
              </a:rPr>
              <a:t> and integrate their embeddings into the LSTM memory using a mixture model.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latin typeface="Helvetica Neue" charset="0"/>
              <a:ea typeface="Helvetica Neue" charset="0"/>
              <a:cs typeface="Helvetica Neue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Helvetica Neue" charset="0"/>
                <a:ea typeface="Helvetica Neue" charset="0"/>
                <a:cs typeface="Helvetica Neue" charset="0"/>
              </a:rPr>
              <a:t>The combined vector will be then used for prediction for the end task.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887817-A938-3748-89F6-A7F632AFD23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5257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Evaluating on two classic natural language understanding tasks: entity extraction and event extraction</a:t>
            </a:r>
          </a:p>
          <a:p>
            <a:r>
              <a:rPr lang="en-US" dirty="0"/>
              <a:t>Use both NELL and wordnet as the background knowledge. </a:t>
            </a:r>
          </a:p>
          <a:p>
            <a:r>
              <a:rPr lang="en-US" dirty="0"/>
              <a:t>We show that Knowledge-based LSTM outperforms the vanilla </a:t>
            </a:r>
            <a:r>
              <a:rPr lang="en-US" dirty="0" err="1"/>
              <a:t>BiLSTM</a:t>
            </a:r>
            <a:r>
              <a:rPr lang="en-US" dirty="0"/>
              <a:t> on both tasks.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887817-A938-3748-89F6-A7F632AFD23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1590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input is the concatenation of a question and  a passage, instead of using LSTMs, the author encodes the knowledge embedding into Bert.</a:t>
            </a:r>
          </a:p>
          <a:p>
            <a:r>
              <a:rPr lang="en-US" dirty="0"/>
              <a:t>And a answer extraction layer is added on top to extract the answer spans from the passage.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887817-A938-3748-89F6-A7F632AFD23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8105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34F078-4E00-2847-8185-111E5C6C73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157896-9F0A-E04B-AB1A-364CA0348C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00AE40-D22F-4342-AFA1-8EBCD54326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37B16-6F81-FF4F-A086-46F7D40890B0}" type="datetimeFigureOut">
              <a:rPr lang="en-US" smtClean="0"/>
              <a:t>2/8/20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8B8AAF-C097-674D-8EE9-DCE0C3FE8D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A0AC44-8F2B-014B-B965-8F621797CE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33FAA-6AD6-F445-8DC1-1EC25C251C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8883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F1CEDC-6F8A-C444-86EA-40FB858316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9B175E3-78CB-3D45-AE9B-69CE46AFE5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515D89-8B48-924D-BB56-85B95BC23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37B16-6F81-FF4F-A086-46F7D40890B0}" type="datetimeFigureOut">
              <a:rPr lang="en-US" smtClean="0"/>
              <a:t>2/8/20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2898B1-110A-9945-A78C-D59DFE5E89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F526CD-CF8D-7845-9228-3B1933E9D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33FAA-6AD6-F445-8DC1-1EC25C251C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9544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01086BD-CA79-BA43-B96D-856CFD8B3CC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842296B-DD89-DA4C-BA37-07DA7DC7BB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1158CF-A577-1849-9F98-3FC0AE31DF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37B16-6F81-FF4F-A086-46F7D40890B0}" type="datetimeFigureOut">
              <a:rPr lang="en-US" smtClean="0"/>
              <a:t>2/8/20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739F8B-3815-104E-9935-D1C0736150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E1D5F0-BEB0-3C4B-ADEF-6BBDFDB88C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33FAA-6AD6-F445-8DC1-1EC25C251C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9093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4D5A13-B905-2349-BDEF-E8E708FEF3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862206-DA9D-D645-9C98-2BA5EDF6B6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AB60EB-15AD-6248-B75F-AFC5732DDB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37B16-6F81-FF4F-A086-46F7D40890B0}" type="datetimeFigureOut">
              <a:rPr lang="en-US" smtClean="0"/>
              <a:t>2/8/20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168B7C-74E5-1245-88B1-534A8538DB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C484F0-1072-384B-9B5C-CD7B1B765D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33FAA-6AD6-F445-8DC1-1EC25C251C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7612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4876F-C375-E84F-A0FA-EE95A0135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66D7B8-3D05-4145-BAED-D7412A5A3E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CA0E61-6B81-2E47-BC80-6B6446DCD2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37B16-6F81-FF4F-A086-46F7D40890B0}" type="datetimeFigureOut">
              <a:rPr lang="en-US" smtClean="0"/>
              <a:t>2/8/20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78D240-288B-8646-8C97-87E1543D91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2F7DB2-D666-1D4F-9AE2-C13D85622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33FAA-6AD6-F445-8DC1-1EC25C251C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7726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97905-C27F-F549-85D0-18FA6F053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DD837F-582A-BE4B-ADBA-216640EF99D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C0061E3-8B41-DA47-9A44-85D157C08A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A5A3B0-2C7D-2E4E-A501-9CAFFF4E39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37B16-6F81-FF4F-A086-46F7D40890B0}" type="datetimeFigureOut">
              <a:rPr lang="en-US" smtClean="0"/>
              <a:t>2/8/20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0FF498-B5FE-B24E-8229-C685DEFEEA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915861-C237-F241-802B-B2EDB2DBA2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33FAA-6AD6-F445-8DC1-1EC25C251C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7288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9CD85-BDE6-704D-8273-5308D4F4B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4C0E06-1A36-2D4E-842B-C083932736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694217-04AF-5D45-BC5D-6389CBD5D5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7F30F1E-F4C8-1649-B83B-FB1EB5AF9E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D257DE1-CEE3-1843-8FEF-B0DBE6BC7C3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0B246D3-B1F4-394F-B725-09BDD47C3E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37B16-6F81-FF4F-A086-46F7D40890B0}" type="datetimeFigureOut">
              <a:rPr lang="en-US" smtClean="0"/>
              <a:t>2/8/20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AA5DCBA-2329-764E-B8C8-D467BC9D09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8E2AE62-8FDD-2843-A1D8-F5E5C9C91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33FAA-6AD6-F445-8DC1-1EC25C251C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4826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6940FA-DA1A-984F-9F1D-52BAF903B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0B0BBE7-F947-754D-8D01-620E48FCC0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37B16-6F81-FF4F-A086-46F7D40890B0}" type="datetimeFigureOut">
              <a:rPr lang="en-US" smtClean="0"/>
              <a:t>2/8/20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71F621-4A3F-3C4E-ACC2-04D22C6499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CD1EA9-4778-A441-8EF8-D2ABAD46E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33FAA-6AD6-F445-8DC1-1EC25C251C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5460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5F669B4-005C-4245-B205-C33A5A979C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37B16-6F81-FF4F-A086-46F7D40890B0}" type="datetimeFigureOut">
              <a:rPr lang="en-US" smtClean="0"/>
              <a:t>2/8/20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670C931-E6CF-2B48-9F34-ED59152C2A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44A908-B8CB-E24A-90CE-4E6563229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33FAA-6AD6-F445-8DC1-1EC25C251C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20671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3F95B-1F16-F842-A952-4C1FD4599D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E33B6E-7943-064C-A872-D100B7DFB0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CDD4B3-86A6-0647-BA40-99931989D4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86AC32-CDD4-6046-9855-15434B207A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37B16-6F81-FF4F-A086-46F7D40890B0}" type="datetimeFigureOut">
              <a:rPr lang="en-US" smtClean="0"/>
              <a:t>2/8/20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209C37-B57B-134A-9BB7-D318506BE8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1C3943-586D-814A-A534-7AA848A3B1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33FAA-6AD6-F445-8DC1-1EC25C251C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44271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2AD7D8-2F7B-F043-B392-7B87CFF711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770454B-1042-B940-8B5E-85A3E8BCD1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02E92C-932D-AE4E-9A2C-E19C507728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E868CE-11C5-9747-A078-B8E4DEBF7D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37B16-6F81-FF4F-A086-46F7D40890B0}" type="datetimeFigureOut">
              <a:rPr lang="en-US" smtClean="0"/>
              <a:t>2/8/20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39F4C5-1A87-594F-94DD-BBAA90F7D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BEFDF0-411C-1444-B372-B03381E6A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33FAA-6AD6-F445-8DC1-1EC25C251C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8929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EE0635C-F73B-BF49-B268-FDC831F407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9571ED-D4ED-174A-94BA-1A8BE9CF0D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67E9AA-6116-8F43-B2C5-55B36763870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037B16-6F81-FF4F-A086-46F7D40890B0}" type="datetimeFigureOut">
              <a:rPr lang="en-US" smtClean="0"/>
              <a:t>2/8/20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B89941-3409-AA4D-900F-F415CA7632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CD2602-A711-4C42-B3CC-11F4DDA025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F33FAA-6AD6-F445-8DC1-1EC25C251C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5878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8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tif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rtw.ml.cmu.edu/rtw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mage result for cmu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3417" y="201696"/>
            <a:ext cx="5538925" cy="1356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322096" y="2279172"/>
            <a:ext cx="954780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004774"/>
                </a:solidFill>
                <a:latin typeface="Palatino" charset="0"/>
                <a:ea typeface="Palatino" charset="0"/>
                <a:cs typeface="Palatino" charset="0"/>
              </a:rPr>
              <a:t>Knowledge-aware Machine Reading for</a:t>
            </a:r>
          </a:p>
          <a:p>
            <a:pPr algn="ctr"/>
            <a:r>
              <a:rPr lang="en-US" sz="4000" b="1" dirty="0">
                <a:solidFill>
                  <a:srgbClr val="004774"/>
                </a:solidFill>
                <a:latin typeface="Palatino" charset="0"/>
                <a:ea typeface="Palatino" charset="0"/>
                <a:cs typeface="Palatino" charset="0"/>
              </a:rPr>
              <a:t>Question Answering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912961" y="3564341"/>
            <a:ext cx="18473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3000" dirty="0">
              <a:latin typeface="Garamond" charset="0"/>
              <a:ea typeface="Garamond" charset="0"/>
              <a:cs typeface="Garamond" charset="0"/>
            </a:endParaRPr>
          </a:p>
        </p:txBody>
      </p:sp>
      <p:pic>
        <p:nvPicPr>
          <p:cNvPr id="7" name="Picture 6" descr="ml-logo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2086" y="187355"/>
            <a:ext cx="1392300" cy="137081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006971" y="3751227"/>
            <a:ext cx="192411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500" dirty="0">
                <a:solidFill>
                  <a:srgbClr val="004774"/>
                </a:solidFill>
                <a:latin typeface="Palatino" charset="0"/>
                <a:ea typeface="Palatino" charset="0"/>
                <a:cs typeface="Palatino" charset="0"/>
              </a:rPr>
              <a:t>Bishan Yang</a:t>
            </a:r>
          </a:p>
        </p:txBody>
      </p:sp>
      <p:sp>
        <p:nvSpPr>
          <p:cNvPr id="3" name="Rectangle 2"/>
          <p:cNvSpPr/>
          <p:nvPr/>
        </p:nvSpPr>
        <p:spPr>
          <a:xfrm>
            <a:off x="692388" y="4505482"/>
            <a:ext cx="11242396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b="1" dirty="0">
                <a:latin typeface="Garamond" charset="0"/>
                <a:ea typeface="Garamond" charset="0"/>
                <a:cs typeface="Garamond" charset="0"/>
              </a:rPr>
              <a:t>Joint work with: </a:t>
            </a:r>
            <a:r>
              <a:rPr lang="en-US" sz="2200" dirty="0">
                <a:latin typeface="Garamond" charset="0"/>
                <a:ea typeface="Garamond" charset="0"/>
                <a:cs typeface="Garamond" charset="0"/>
              </a:rPr>
              <a:t>Igor </a:t>
            </a:r>
            <a:r>
              <a:rPr lang="en-US" sz="2200" dirty="0" err="1">
                <a:latin typeface="Garamond" charset="0"/>
                <a:ea typeface="Garamond" charset="0"/>
                <a:cs typeface="Garamond" charset="0"/>
              </a:rPr>
              <a:t>Labutov</a:t>
            </a:r>
            <a:r>
              <a:rPr lang="en-US" sz="2200" dirty="0">
                <a:latin typeface="Garamond" charset="0"/>
                <a:ea typeface="Garamond" charset="0"/>
                <a:cs typeface="Garamond" charset="0"/>
              </a:rPr>
              <a:t> (LAER AI), Tom Mitchell (CMU), Amos Azaria (CMU), Anusha Prakash (CMU)</a:t>
            </a:r>
          </a:p>
        </p:txBody>
      </p:sp>
      <p:pic>
        <p:nvPicPr>
          <p:cNvPr id="1032" name="Picture 8" descr="mage result for laer ai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320" y="477228"/>
            <a:ext cx="39243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53264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8614FE-FFA8-B34E-9E9D-1CC3E0E80D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KT-NET for Reading Comprehension </a:t>
            </a:r>
          </a:p>
        </p:txBody>
      </p:sp>
      <p:pic>
        <p:nvPicPr>
          <p:cNvPr id="5" name="Picture 4" descr="A screenshot of a map&#10;&#10;Description automatically generated">
            <a:extLst>
              <a:ext uri="{FF2B5EF4-FFF2-40B4-BE49-F238E27FC236}">
                <a16:creationId xmlns:a16="http://schemas.microsoft.com/office/drawing/2014/main" id="{1CA48058-AE3E-764A-9622-AE4AC1ACCF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5524" y="1690688"/>
            <a:ext cx="5197142" cy="474433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1D9C0FC-2D6C-8748-974F-22FA4E5964B7}"/>
              </a:ext>
            </a:extLst>
          </p:cNvPr>
          <p:cNvSpPr/>
          <p:nvPr/>
        </p:nvSpPr>
        <p:spPr>
          <a:xfrm>
            <a:off x="7397076" y="5803572"/>
            <a:ext cx="49625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Enhancing Pre-Trained Language Representations with Rich Knowledge for Machine Reading Comprehension [Yang et al. ACL 2019]</a:t>
            </a:r>
          </a:p>
        </p:txBody>
      </p:sp>
    </p:spTree>
    <p:extLst>
      <p:ext uri="{BB962C8B-B14F-4D97-AF65-F5344CB8AC3E}">
        <p14:creationId xmlns:p14="http://schemas.microsoft.com/office/powerpoint/2010/main" val="9177483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622459-3B3D-884B-9B45-F056470D5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on </a:t>
            </a:r>
            <a:r>
              <a:rPr lang="en-US" dirty="0" err="1"/>
              <a:t>ReCoRD</a:t>
            </a:r>
            <a:r>
              <a:rPr lang="en-US" dirty="0"/>
              <a:t> and </a:t>
            </a:r>
            <a:r>
              <a:rPr lang="en-US" dirty="0" err="1"/>
              <a:t>SQuAD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0EA4BC-F3B7-2D47-AD6C-DD8F76990E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894" y="2420291"/>
            <a:ext cx="5305864" cy="343856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15EDC81-DCD7-2A4F-B2E8-F4E7D34D30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8686" y="2362737"/>
            <a:ext cx="4950878" cy="349611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CF56384-0E35-8144-95DE-67986FBB2023}"/>
              </a:ext>
            </a:extLst>
          </p:cNvPr>
          <p:cNvSpPr txBox="1"/>
          <p:nvPr/>
        </p:nvSpPr>
        <p:spPr>
          <a:xfrm>
            <a:off x="1998893" y="5883031"/>
            <a:ext cx="25335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Results on </a:t>
            </a:r>
            <a:r>
              <a:rPr lang="en-US" sz="2400" dirty="0" err="1"/>
              <a:t>ReCoRD</a:t>
            </a:r>
            <a:endParaRPr 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47A94E-8A8D-D144-A624-F8D9C0F7ABED}"/>
              </a:ext>
            </a:extLst>
          </p:cNvPr>
          <p:cNvSpPr txBox="1"/>
          <p:nvPr/>
        </p:nvSpPr>
        <p:spPr>
          <a:xfrm>
            <a:off x="7814685" y="5858855"/>
            <a:ext cx="24138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Results on </a:t>
            </a:r>
            <a:r>
              <a:rPr lang="en-US" sz="2400" dirty="0" err="1"/>
              <a:t>SQuAD</a:t>
            </a:r>
            <a:endParaRPr lang="en-US" sz="24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0FEEA1F-562D-5D40-A7B0-A894F2243541}"/>
              </a:ext>
            </a:extLst>
          </p:cNvPr>
          <p:cNvSpPr/>
          <p:nvPr/>
        </p:nvSpPr>
        <p:spPr>
          <a:xfrm>
            <a:off x="691358" y="5005815"/>
            <a:ext cx="5167400" cy="67936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07BC5A6-FDDA-F444-BD84-E8371E39CEC2}"/>
              </a:ext>
            </a:extLst>
          </p:cNvPr>
          <p:cNvSpPr/>
          <p:nvPr/>
        </p:nvSpPr>
        <p:spPr>
          <a:xfrm>
            <a:off x="6382888" y="4997863"/>
            <a:ext cx="5117754" cy="7191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4074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047C5-D84A-6142-9ECF-D2AE187DB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related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83F7C8-F83C-4E4E-B36F-06A30A3942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Improving Question Answering by Commonsense-Based Pre-Training [Zhong et al. NLPCC 2019]</a:t>
            </a:r>
          </a:p>
          <a:p>
            <a:pPr lvl="1"/>
            <a:r>
              <a:rPr lang="en-US" dirty="0"/>
              <a:t>Use pre-trained </a:t>
            </a:r>
            <a:r>
              <a:rPr lang="en-US" dirty="0" err="1"/>
              <a:t>ConceptNet</a:t>
            </a:r>
            <a:r>
              <a:rPr lang="en-US" dirty="0"/>
              <a:t> embeddings to improve the commonsense reasoning capability of a QA system.</a:t>
            </a:r>
          </a:p>
          <a:p>
            <a:r>
              <a:rPr lang="en-US" dirty="0"/>
              <a:t>Improving Natural Language Inference Using External Knowledge in the Science Questions Domain [Wang et al. AAAI 2019]</a:t>
            </a:r>
          </a:p>
          <a:p>
            <a:pPr lvl="1"/>
            <a:r>
              <a:rPr lang="en-US" dirty="0"/>
              <a:t>Use </a:t>
            </a:r>
            <a:r>
              <a:rPr lang="en-US" dirty="0" err="1"/>
              <a:t>DBPedia</a:t>
            </a:r>
            <a:r>
              <a:rPr lang="en-US" dirty="0"/>
              <a:t>, WordNet, and </a:t>
            </a:r>
            <a:r>
              <a:rPr lang="en-US" dirty="0" err="1"/>
              <a:t>ConceptNet</a:t>
            </a:r>
            <a:r>
              <a:rPr lang="en-US" dirty="0"/>
              <a:t> to improve natural language inference</a:t>
            </a:r>
          </a:p>
          <a:p>
            <a:r>
              <a:rPr lang="en-US" dirty="0" err="1"/>
              <a:t>KagNet</a:t>
            </a:r>
            <a:r>
              <a:rPr lang="en-US" dirty="0"/>
              <a:t>: Knowledge-Aware Graph Networks for Commonsense Reasoning [Lin et al. EMNLP 2019]</a:t>
            </a:r>
          </a:p>
          <a:p>
            <a:pPr lvl="1"/>
            <a:r>
              <a:rPr lang="en-US" dirty="0"/>
              <a:t>Use </a:t>
            </a:r>
            <a:r>
              <a:rPr lang="en-US" dirty="0" err="1"/>
              <a:t>ConceptNet</a:t>
            </a:r>
            <a:r>
              <a:rPr lang="en-US" dirty="0"/>
              <a:t>-based knowledge graph to improve Commonsense QA</a:t>
            </a:r>
          </a:p>
        </p:txBody>
      </p:sp>
    </p:spTree>
    <p:extLst>
      <p:ext uri="{BB962C8B-B14F-4D97-AF65-F5344CB8AC3E}">
        <p14:creationId xmlns:p14="http://schemas.microsoft.com/office/powerpoint/2010/main" val="4423763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A70F6D-DF25-184C-A6F6-DF72587FC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 of KBs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7C91E3-979A-FA44-9C14-5E8C0B3EDE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Incompleteness</a:t>
            </a:r>
          </a:p>
          <a:p>
            <a:r>
              <a:rPr lang="en-US" dirty="0"/>
              <a:t>Not dynamic</a:t>
            </a:r>
          </a:p>
          <a:p>
            <a:r>
              <a:rPr lang="en-US" dirty="0"/>
              <a:t>KB curation can be expensive and time-consuming</a:t>
            </a:r>
          </a:p>
        </p:txBody>
      </p:sp>
    </p:spTree>
    <p:extLst>
      <p:ext uri="{BB962C8B-B14F-4D97-AF65-F5344CB8AC3E}">
        <p14:creationId xmlns:p14="http://schemas.microsoft.com/office/powerpoint/2010/main" val="13875465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A1595AAC-BAFE-BF4E-874A-3D5B5A48DB78}"/>
              </a:ext>
            </a:extLst>
          </p:cNvPr>
          <p:cNvSpPr/>
          <p:nvPr/>
        </p:nvSpPr>
        <p:spPr>
          <a:xfrm>
            <a:off x="2332383" y="4302363"/>
            <a:ext cx="7275444" cy="138499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A70F6D-DF25-184C-A6F6-DF72587FC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 of KBs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7C91E3-979A-FA44-9C14-5E8C0B3EDE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Incompleteness</a:t>
            </a:r>
          </a:p>
          <a:p>
            <a:r>
              <a:rPr lang="en-US" dirty="0"/>
              <a:t>Not dynamic</a:t>
            </a:r>
          </a:p>
          <a:p>
            <a:r>
              <a:rPr lang="en-US" dirty="0"/>
              <a:t>KB curation can be expensive and time-consuming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DE011B-2BDF-B142-939C-006E682857AC}"/>
              </a:ext>
            </a:extLst>
          </p:cNvPr>
          <p:cNvSpPr txBox="1"/>
          <p:nvPr/>
        </p:nvSpPr>
        <p:spPr>
          <a:xfrm>
            <a:off x="2690191" y="4479235"/>
            <a:ext cx="732845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It is unrealistic to build a comprehensive knowledge base for every real-world problem.  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5773364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2BEAB6D-2119-4242-8B9B-A66314DB4E60}"/>
              </a:ext>
            </a:extLst>
          </p:cNvPr>
          <p:cNvSpPr txBox="1"/>
          <p:nvPr/>
        </p:nvSpPr>
        <p:spPr>
          <a:xfrm>
            <a:off x="1154660" y="2844225"/>
            <a:ext cx="103268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Can machine readers acquire knowledge directly from users?</a:t>
            </a:r>
          </a:p>
        </p:txBody>
      </p:sp>
    </p:spTree>
    <p:extLst>
      <p:ext uri="{BB962C8B-B14F-4D97-AF65-F5344CB8AC3E}">
        <p14:creationId xmlns:p14="http://schemas.microsoft.com/office/powerpoint/2010/main" val="4409891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811" y="187032"/>
            <a:ext cx="7435756" cy="594860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1B06D37-7629-9C42-A61A-BB0781F493A6}"/>
              </a:ext>
            </a:extLst>
          </p:cNvPr>
          <p:cNvSpPr txBox="1"/>
          <p:nvPr/>
        </p:nvSpPr>
        <p:spPr>
          <a:xfrm>
            <a:off x="5420649" y="6135637"/>
            <a:ext cx="69542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Multi-relational question answering from narratives: Machine reading and reasoning in simulated worlds [</a:t>
            </a:r>
            <a:r>
              <a:rPr lang="en-US" dirty="0" err="1"/>
              <a:t>Labutov</a:t>
            </a:r>
            <a:r>
              <a:rPr lang="en-US" dirty="0"/>
              <a:t> et al. ACL 2018]</a:t>
            </a:r>
          </a:p>
        </p:txBody>
      </p:sp>
    </p:spTree>
    <p:extLst>
      <p:ext uri="{BB962C8B-B14F-4D97-AF65-F5344CB8AC3E}">
        <p14:creationId xmlns:p14="http://schemas.microsoft.com/office/powerpoint/2010/main" val="34269974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76" r="50697" b="55735"/>
          <a:stretch/>
        </p:blipFill>
        <p:spPr>
          <a:xfrm>
            <a:off x="436441" y="1005840"/>
            <a:ext cx="5292321" cy="2529840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883920" y="4740651"/>
            <a:ext cx="5486400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solidFill>
                  <a:srgbClr val="D00C9C"/>
                </a:solidFill>
                <a:latin typeface="Courier New" charset="0"/>
                <a:ea typeface="Courier New" charset="0"/>
                <a:cs typeface="Courier New" charset="0"/>
              </a:rPr>
              <a:t>“Who are the </a:t>
            </a:r>
            <a:r>
              <a:rPr lang="en-US" sz="2500" u="sng" dirty="0">
                <a:solidFill>
                  <a:srgbClr val="D00C9C"/>
                </a:solidFill>
                <a:latin typeface="Courier New" charset="0"/>
                <a:ea typeface="Courier New" charset="0"/>
                <a:cs typeface="Courier New" charset="0"/>
              </a:rPr>
              <a:t>undergrads</a:t>
            </a:r>
            <a:r>
              <a:rPr lang="en-US" sz="2500" dirty="0">
                <a:solidFill>
                  <a:srgbClr val="D00C9C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500" u="sng" dirty="0">
                <a:solidFill>
                  <a:srgbClr val="D00C9C"/>
                </a:solidFill>
                <a:latin typeface="Courier New" charset="0"/>
                <a:ea typeface="Courier New" charset="0"/>
                <a:cs typeface="Courier New" charset="0"/>
              </a:rPr>
              <a:t>enrolled</a:t>
            </a:r>
            <a:r>
              <a:rPr lang="en-US" sz="2500" dirty="0">
                <a:solidFill>
                  <a:srgbClr val="D00C9C"/>
                </a:solidFill>
                <a:latin typeface="Courier New" charset="0"/>
                <a:ea typeface="Courier New" charset="0"/>
                <a:cs typeface="Courier New" charset="0"/>
              </a:rPr>
              <a:t> in one of the </a:t>
            </a:r>
            <a:r>
              <a:rPr lang="en-US" sz="2500" u="sng" dirty="0">
                <a:solidFill>
                  <a:srgbClr val="D00C9C"/>
                </a:solidFill>
                <a:latin typeface="Courier New" charset="0"/>
                <a:ea typeface="Courier New" charset="0"/>
                <a:cs typeface="Courier New" charset="0"/>
              </a:rPr>
              <a:t>classes I am teaching</a:t>
            </a:r>
            <a:r>
              <a:rPr lang="en-US" sz="2500" dirty="0">
                <a:solidFill>
                  <a:srgbClr val="D00C9C"/>
                </a:solidFill>
                <a:latin typeface="Courier New" charset="0"/>
                <a:ea typeface="Courier New" charset="0"/>
                <a:cs typeface="Courier New" charset="0"/>
              </a:rPr>
              <a:t>?”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286000" y="486012"/>
            <a:ext cx="12827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Palatino" charset="0"/>
                <a:ea typeface="Palatino" charset="0"/>
                <a:cs typeface="Palatino" charset="0"/>
              </a:rPr>
              <a:t>Narrative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285999" y="4097892"/>
            <a:ext cx="12202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Palatino" charset="0"/>
                <a:ea typeface="Palatino" charset="0"/>
                <a:cs typeface="Palatino" charset="0"/>
              </a:rPr>
              <a:t>Question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9998466" y="2617950"/>
            <a:ext cx="1996884" cy="1512620"/>
            <a:chOff x="5900951" y="3326020"/>
            <a:chExt cx="1996884" cy="1512620"/>
          </a:xfrm>
        </p:grpSpPr>
        <p:sp>
          <p:nvSpPr>
            <p:cNvPr id="20" name="Double Brace 19"/>
            <p:cNvSpPr/>
            <p:nvPr/>
          </p:nvSpPr>
          <p:spPr>
            <a:xfrm>
              <a:off x="5900951" y="3326020"/>
              <a:ext cx="1825729" cy="849740"/>
            </a:xfrm>
            <a:prstGeom prst="bracePair">
              <a:avLst/>
            </a:prstGeom>
            <a:ln w="508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6402408" y="3429000"/>
              <a:ext cx="882312" cy="91440"/>
            </a:xfrm>
            <a:prstGeom prst="rect">
              <a:avLst/>
            </a:prstGeom>
            <a:noFill/>
            <a:ln w="508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6402408" y="3657600"/>
              <a:ext cx="882312" cy="91440"/>
            </a:xfrm>
            <a:prstGeom prst="rect">
              <a:avLst/>
            </a:prstGeom>
            <a:noFill/>
            <a:ln w="508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6402408" y="3916680"/>
              <a:ext cx="882312" cy="91440"/>
            </a:xfrm>
            <a:prstGeom prst="rect">
              <a:avLst/>
            </a:prstGeom>
            <a:noFill/>
            <a:ln w="508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5914728" y="4284642"/>
              <a:ext cx="1983107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b="1" dirty="0">
                  <a:solidFill>
                    <a:srgbClr val="00B050"/>
                  </a:solidFill>
                </a:rPr>
                <a:t>Answer Set</a:t>
              </a:r>
            </a:p>
          </p:txBody>
        </p:sp>
      </p:grpSp>
      <p:sp>
        <p:nvSpPr>
          <p:cNvPr id="29" name="Down Arrow 28"/>
          <p:cNvSpPr/>
          <p:nvPr/>
        </p:nvSpPr>
        <p:spPr>
          <a:xfrm rot="17883002">
            <a:off x="5246851" y="1198867"/>
            <a:ext cx="579120" cy="2676002"/>
          </a:xfrm>
          <a:prstGeom prst="downArrow">
            <a:avLst/>
          </a:prstGeom>
          <a:gradFill>
            <a:gsLst>
              <a:gs pos="0">
                <a:schemeClr val="bg1">
                  <a:lumMod val="0"/>
                  <a:lumOff val="100000"/>
                  <a:alpha val="20000"/>
                </a:schemeClr>
              </a:gs>
              <a:gs pos="100000">
                <a:srgbClr val="F10BB6">
                  <a:alpha val="4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Down Arrow 29"/>
          <p:cNvSpPr/>
          <p:nvPr/>
        </p:nvSpPr>
        <p:spPr>
          <a:xfrm rot="16200000">
            <a:off x="8742011" y="2207384"/>
            <a:ext cx="579120" cy="1869904"/>
          </a:xfrm>
          <a:prstGeom prst="downArrow">
            <a:avLst/>
          </a:prstGeom>
          <a:solidFill>
            <a:srgbClr val="00B05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/>
          <p:cNvSpPr/>
          <p:nvPr/>
        </p:nvSpPr>
        <p:spPr>
          <a:xfrm>
            <a:off x="6895863" y="2264265"/>
            <a:ext cx="1905000" cy="1829981"/>
          </a:xfrm>
          <a:prstGeom prst="roundRect">
            <a:avLst>
              <a:gd name="adj" fmla="val 6673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Machine</a:t>
            </a:r>
          </a:p>
          <a:p>
            <a:pPr algn="ctr"/>
            <a:r>
              <a:rPr lang="en-US" dirty="0"/>
              <a:t>Reader</a:t>
            </a:r>
          </a:p>
        </p:txBody>
      </p:sp>
      <p:sp>
        <p:nvSpPr>
          <p:cNvPr id="31" name="Down Arrow 30"/>
          <p:cNvSpPr/>
          <p:nvPr/>
        </p:nvSpPr>
        <p:spPr>
          <a:xfrm rot="14553473">
            <a:off x="5228502" y="2800164"/>
            <a:ext cx="579120" cy="2676002"/>
          </a:xfrm>
          <a:prstGeom prst="downArrow">
            <a:avLst/>
          </a:prstGeom>
          <a:gradFill>
            <a:gsLst>
              <a:gs pos="0">
                <a:schemeClr val="bg1">
                  <a:lumMod val="0"/>
                  <a:lumOff val="100000"/>
                  <a:alpha val="20000"/>
                </a:schemeClr>
              </a:gs>
              <a:gs pos="100000">
                <a:srgbClr val="F10BB6">
                  <a:alpha val="4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4443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76" r="50697" b="55735"/>
          <a:stretch/>
        </p:blipFill>
        <p:spPr>
          <a:xfrm>
            <a:off x="436441" y="1005840"/>
            <a:ext cx="5292321" cy="2529840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883920" y="4740651"/>
            <a:ext cx="5486400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solidFill>
                  <a:srgbClr val="D00C9C"/>
                </a:solidFill>
                <a:latin typeface="Courier New" charset="0"/>
                <a:ea typeface="Courier New" charset="0"/>
                <a:cs typeface="Courier New" charset="0"/>
              </a:rPr>
              <a:t>“Who are the </a:t>
            </a:r>
            <a:r>
              <a:rPr lang="en-US" sz="2500" u="sng" dirty="0">
                <a:solidFill>
                  <a:srgbClr val="D00C9C"/>
                </a:solidFill>
                <a:latin typeface="Courier New" charset="0"/>
                <a:ea typeface="Courier New" charset="0"/>
                <a:cs typeface="Courier New" charset="0"/>
              </a:rPr>
              <a:t>undergrads</a:t>
            </a:r>
            <a:r>
              <a:rPr lang="en-US" sz="2500" dirty="0">
                <a:solidFill>
                  <a:srgbClr val="D00C9C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500" u="sng" dirty="0">
                <a:solidFill>
                  <a:srgbClr val="D00C9C"/>
                </a:solidFill>
                <a:latin typeface="Courier New" charset="0"/>
                <a:ea typeface="Courier New" charset="0"/>
                <a:cs typeface="Courier New" charset="0"/>
              </a:rPr>
              <a:t>enrolled</a:t>
            </a:r>
            <a:r>
              <a:rPr lang="en-US" sz="2500" dirty="0">
                <a:solidFill>
                  <a:srgbClr val="D00C9C"/>
                </a:solidFill>
                <a:latin typeface="Courier New" charset="0"/>
                <a:ea typeface="Courier New" charset="0"/>
                <a:cs typeface="Courier New" charset="0"/>
              </a:rPr>
              <a:t> in one of the </a:t>
            </a:r>
            <a:r>
              <a:rPr lang="en-US" sz="2500" u="sng" dirty="0">
                <a:solidFill>
                  <a:srgbClr val="D00C9C"/>
                </a:solidFill>
                <a:latin typeface="Courier New" charset="0"/>
                <a:ea typeface="Courier New" charset="0"/>
                <a:cs typeface="Courier New" charset="0"/>
              </a:rPr>
              <a:t>classes I am teaching</a:t>
            </a:r>
            <a:r>
              <a:rPr lang="en-US" sz="2500" dirty="0">
                <a:solidFill>
                  <a:srgbClr val="D00C9C"/>
                </a:solidFill>
                <a:latin typeface="Courier New" charset="0"/>
                <a:ea typeface="Courier New" charset="0"/>
                <a:cs typeface="Courier New" charset="0"/>
              </a:rPr>
              <a:t>?”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286000" y="486012"/>
            <a:ext cx="12827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Palatino" charset="0"/>
                <a:ea typeface="Palatino" charset="0"/>
                <a:cs typeface="Palatino" charset="0"/>
              </a:rPr>
              <a:t>Narrative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285999" y="4097892"/>
            <a:ext cx="12202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Palatino" charset="0"/>
                <a:ea typeface="Palatino" charset="0"/>
                <a:cs typeface="Palatino" charset="0"/>
              </a:rPr>
              <a:t>Question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9998466" y="2617950"/>
            <a:ext cx="1996884" cy="1512620"/>
            <a:chOff x="5900951" y="3326020"/>
            <a:chExt cx="1996884" cy="1512620"/>
          </a:xfrm>
        </p:grpSpPr>
        <p:sp>
          <p:nvSpPr>
            <p:cNvPr id="20" name="Double Brace 19"/>
            <p:cNvSpPr/>
            <p:nvPr/>
          </p:nvSpPr>
          <p:spPr>
            <a:xfrm>
              <a:off x="5900951" y="3326020"/>
              <a:ext cx="1825729" cy="849740"/>
            </a:xfrm>
            <a:prstGeom prst="bracePair">
              <a:avLst/>
            </a:prstGeom>
            <a:ln w="508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6402408" y="3429000"/>
              <a:ext cx="882312" cy="91440"/>
            </a:xfrm>
            <a:prstGeom prst="rect">
              <a:avLst/>
            </a:prstGeom>
            <a:noFill/>
            <a:ln w="508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6402408" y="3657600"/>
              <a:ext cx="882312" cy="91440"/>
            </a:xfrm>
            <a:prstGeom prst="rect">
              <a:avLst/>
            </a:prstGeom>
            <a:noFill/>
            <a:ln w="508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6402408" y="3916680"/>
              <a:ext cx="882312" cy="91440"/>
            </a:xfrm>
            <a:prstGeom prst="rect">
              <a:avLst/>
            </a:prstGeom>
            <a:noFill/>
            <a:ln w="508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5914728" y="4284642"/>
              <a:ext cx="1983107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b="1" dirty="0">
                  <a:solidFill>
                    <a:srgbClr val="00B050"/>
                  </a:solidFill>
                </a:rPr>
                <a:t>Answer Set</a:t>
              </a:r>
            </a:p>
          </p:txBody>
        </p:sp>
      </p:grpSp>
      <p:sp>
        <p:nvSpPr>
          <p:cNvPr id="29" name="Down Arrow 28"/>
          <p:cNvSpPr/>
          <p:nvPr/>
        </p:nvSpPr>
        <p:spPr>
          <a:xfrm rot="17883002">
            <a:off x="5246851" y="1198867"/>
            <a:ext cx="579120" cy="2676002"/>
          </a:xfrm>
          <a:prstGeom prst="downArrow">
            <a:avLst/>
          </a:prstGeom>
          <a:gradFill>
            <a:gsLst>
              <a:gs pos="0">
                <a:schemeClr val="bg1">
                  <a:lumMod val="0"/>
                  <a:lumOff val="100000"/>
                  <a:alpha val="20000"/>
                </a:schemeClr>
              </a:gs>
              <a:gs pos="100000">
                <a:srgbClr val="F10BB6">
                  <a:alpha val="4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Down Arrow 29"/>
          <p:cNvSpPr/>
          <p:nvPr/>
        </p:nvSpPr>
        <p:spPr>
          <a:xfrm rot="16200000">
            <a:off x="8742011" y="2207384"/>
            <a:ext cx="579120" cy="1869904"/>
          </a:xfrm>
          <a:prstGeom prst="downArrow">
            <a:avLst/>
          </a:prstGeom>
          <a:solidFill>
            <a:srgbClr val="00B05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/>
          <p:cNvSpPr/>
          <p:nvPr/>
        </p:nvSpPr>
        <p:spPr>
          <a:xfrm>
            <a:off x="6895863" y="2264265"/>
            <a:ext cx="1905000" cy="1829981"/>
          </a:xfrm>
          <a:prstGeom prst="roundRect">
            <a:avLst>
              <a:gd name="adj" fmla="val 6673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Machine</a:t>
            </a:r>
          </a:p>
          <a:p>
            <a:pPr algn="ctr"/>
            <a:r>
              <a:rPr lang="en-US" dirty="0"/>
              <a:t>Reader</a:t>
            </a:r>
          </a:p>
        </p:txBody>
      </p:sp>
      <p:sp>
        <p:nvSpPr>
          <p:cNvPr id="31" name="Down Arrow 30"/>
          <p:cNvSpPr/>
          <p:nvPr/>
        </p:nvSpPr>
        <p:spPr>
          <a:xfrm rot="14553473">
            <a:off x="5228502" y="2800164"/>
            <a:ext cx="579120" cy="2676002"/>
          </a:xfrm>
          <a:prstGeom prst="downArrow">
            <a:avLst/>
          </a:prstGeom>
          <a:gradFill>
            <a:gsLst>
              <a:gs pos="0">
                <a:schemeClr val="bg1">
                  <a:lumMod val="0"/>
                  <a:lumOff val="100000"/>
                  <a:alpha val="20000"/>
                </a:schemeClr>
              </a:gs>
              <a:gs pos="100000">
                <a:srgbClr val="F10BB6">
                  <a:alpha val="4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9CF516E-024A-FD4D-835E-519DFB5FFAE1}"/>
              </a:ext>
            </a:extLst>
          </p:cNvPr>
          <p:cNvSpPr/>
          <p:nvPr/>
        </p:nvSpPr>
        <p:spPr>
          <a:xfrm>
            <a:off x="6370320" y="255179"/>
            <a:ext cx="53989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BaskOldFace"/>
              </a:rPr>
              <a:t>simulated via a dynamic knowledge graph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3A65BC3-C304-8845-B0A1-5D02B7642513}"/>
              </a:ext>
            </a:extLst>
          </p:cNvPr>
          <p:cNvSpPr/>
          <p:nvPr/>
        </p:nvSpPr>
        <p:spPr>
          <a:xfrm>
            <a:off x="6587326" y="5766523"/>
            <a:ext cx="423872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multi-relational, varying degrees of compositionality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9F200B6-10C3-1548-B8E3-0C72748F9CB2}"/>
              </a:ext>
            </a:extLst>
          </p:cNvPr>
          <p:cNvCxnSpPr>
            <a:cxnSpLocks/>
          </p:cNvCxnSpPr>
          <p:nvPr/>
        </p:nvCxnSpPr>
        <p:spPr>
          <a:xfrm flipH="1">
            <a:off x="5849508" y="870854"/>
            <a:ext cx="520812" cy="4278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20ED499-A4B7-FC43-9B8B-C59C787A4D84}"/>
              </a:ext>
            </a:extLst>
          </p:cNvPr>
          <p:cNvCxnSpPr>
            <a:cxnSpLocks/>
          </p:cNvCxnSpPr>
          <p:nvPr/>
        </p:nvCxnSpPr>
        <p:spPr>
          <a:xfrm flipH="1" flipV="1">
            <a:off x="5744134" y="5534044"/>
            <a:ext cx="843192" cy="3499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7401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B892CC-C9A1-954E-B524-9C6F0FF8F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TextWorlds</a:t>
            </a:r>
            <a:r>
              <a:rPr lang="en-US" dirty="0"/>
              <a:t> Dataset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C19A7B-AB7D-AA4D-8E75-2259676B0D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0179" y="1994727"/>
            <a:ext cx="4771611" cy="351710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65556D2-7A28-4A47-8236-03D447E5AB1A}"/>
              </a:ext>
            </a:extLst>
          </p:cNvPr>
          <p:cNvSpPr/>
          <p:nvPr/>
        </p:nvSpPr>
        <p:spPr>
          <a:xfrm>
            <a:off x="2251956" y="5815869"/>
            <a:ext cx="686707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u="sng" dirty="0">
                <a:solidFill>
                  <a:srgbClr val="001691"/>
                </a:solidFill>
                <a:latin typeface="BaskOldFace"/>
              </a:rPr>
              <a:t>https://</a:t>
            </a:r>
            <a:r>
              <a:rPr lang="en-US" sz="2400" u="sng" dirty="0" err="1">
                <a:solidFill>
                  <a:srgbClr val="001691"/>
                </a:solidFill>
                <a:latin typeface="BaskOldFace"/>
              </a:rPr>
              <a:t>igorlabutov.github.io</a:t>
            </a:r>
            <a:r>
              <a:rPr lang="en-US" sz="2400" u="sng" dirty="0">
                <a:solidFill>
                  <a:srgbClr val="001691"/>
                </a:solidFill>
                <a:latin typeface="BaskOldFace"/>
              </a:rPr>
              <a:t>/</a:t>
            </a:r>
            <a:r>
              <a:rPr lang="en-US" sz="2400" u="sng" dirty="0" err="1">
                <a:solidFill>
                  <a:srgbClr val="001691"/>
                </a:solidFill>
                <a:latin typeface="BaskOldFace"/>
              </a:rPr>
              <a:t>textworldsqa.github.io</a:t>
            </a:r>
            <a:r>
              <a:rPr lang="en-US" sz="2400" u="sng" dirty="0">
                <a:solidFill>
                  <a:srgbClr val="001691"/>
                </a:solidFill>
                <a:latin typeface="BaskOldFace"/>
              </a:rPr>
              <a:t>/ </a:t>
            </a:r>
            <a:endParaRPr lang="en-US" sz="2400" u="sng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7515847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B6BF24-CDC6-0148-B51F-AA29F81E8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Knowledge Acquisition for Question Answering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E289A54-861D-444D-B70D-98CE2F1F310C}"/>
              </a:ext>
            </a:extLst>
          </p:cNvPr>
          <p:cNvSpPr/>
          <p:nvPr/>
        </p:nvSpPr>
        <p:spPr>
          <a:xfrm>
            <a:off x="3072254" y="1772720"/>
            <a:ext cx="523194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who was the first super bowl champion?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06BF0FB-70F3-7443-B16D-027F683CE790}"/>
              </a:ext>
            </a:extLst>
          </p:cNvPr>
          <p:cNvSpPr/>
          <p:nvPr/>
        </p:nvSpPr>
        <p:spPr>
          <a:xfrm>
            <a:off x="4397912" y="5712862"/>
            <a:ext cx="21852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222222"/>
                </a:solidFill>
                <a:latin typeface="Roboto"/>
              </a:rPr>
              <a:t>Green Bay Packers</a:t>
            </a:r>
            <a:endParaRPr lang="en-US" dirty="0"/>
          </a:p>
        </p:txBody>
      </p:sp>
      <p:pic>
        <p:nvPicPr>
          <p:cNvPr id="17" name="Picture 16" descr="A picture containing implement, stationary&#10;&#10;Description automatically generated">
            <a:extLst>
              <a:ext uri="{FF2B5EF4-FFF2-40B4-BE49-F238E27FC236}">
                <a16:creationId xmlns:a16="http://schemas.microsoft.com/office/drawing/2014/main" id="{0D6275DF-696D-A54C-907A-98F98EECA5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3183" y="3449620"/>
            <a:ext cx="1698088" cy="958490"/>
          </a:xfrm>
          <a:prstGeom prst="rect">
            <a:avLst/>
          </a:prstGeom>
        </p:spPr>
      </p:pic>
      <p:pic>
        <p:nvPicPr>
          <p:cNvPr id="19" name="Picture 18" descr="A picture containing drawing&#10;&#10;Description automatically generated">
            <a:extLst>
              <a:ext uri="{FF2B5EF4-FFF2-40B4-BE49-F238E27FC236}">
                <a16:creationId xmlns:a16="http://schemas.microsoft.com/office/drawing/2014/main" id="{87EFCE99-F19F-664A-9A3D-7A3D9A0164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9037" y="3388829"/>
            <a:ext cx="871360" cy="582910"/>
          </a:xfrm>
          <a:prstGeom prst="rect">
            <a:avLst/>
          </a:prstGeom>
        </p:spPr>
      </p:pic>
      <p:pic>
        <p:nvPicPr>
          <p:cNvPr id="21" name="Picture 20" descr="A picture containing drawing, light, sign&#10;&#10;Description automatically generated">
            <a:extLst>
              <a:ext uri="{FF2B5EF4-FFF2-40B4-BE49-F238E27FC236}">
                <a16:creationId xmlns:a16="http://schemas.microsoft.com/office/drawing/2014/main" id="{C36DC679-BF2B-EF45-8C47-7B2F675E7E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6684" y="4263348"/>
            <a:ext cx="1335898" cy="467564"/>
          </a:xfrm>
          <a:prstGeom prst="rect">
            <a:avLst/>
          </a:prstGeom>
        </p:spPr>
      </p:pic>
      <p:pic>
        <p:nvPicPr>
          <p:cNvPr id="23" name="Picture 22" descr="A picture containing object, black&#10;&#10;Description automatically generated">
            <a:extLst>
              <a:ext uri="{FF2B5EF4-FFF2-40B4-BE49-F238E27FC236}">
                <a16:creationId xmlns:a16="http://schemas.microsoft.com/office/drawing/2014/main" id="{01918A6C-FAC8-6740-AF7D-5C33CC455E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65018" y="3490960"/>
            <a:ext cx="1050399" cy="958489"/>
          </a:xfrm>
          <a:prstGeom prst="rect">
            <a:avLst/>
          </a:prstGeom>
        </p:spPr>
      </p:pic>
      <p:sp>
        <p:nvSpPr>
          <p:cNvPr id="24" name="Down Arrow 23">
            <a:extLst>
              <a:ext uri="{FF2B5EF4-FFF2-40B4-BE49-F238E27FC236}">
                <a16:creationId xmlns:a16="http://schemas.microsoft.com/office/drawing/2014/main" id="{6D5079C9-80AF-F346-AF88-4765E1A7384A}"/>
              </a:ext>
            </a:extLst>
          </p:cNvPr>
          <p:cNvSpPr/>
          <p:nvPr/>
        </p:nvSpPr>
        <p:spPr>
          <a:xfrm>
            <a:off x="5202195" y="2384854"/>
            <a:ext cx="432486" cy="677804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Down Arrow 24">
            <a:extLst>
              <a:ext uri="{FF2B5EF4-FFF2-40B4-BE49-F238E27FC236}">
                <a16:creationId xmlns:a16="http://schemas.microsoft.com/office/drawing/2014/main" id="{878AC8DB-2AB5-3F42-AAC2-684CC2478E69}"/>
              </a:ext>
            </a:extLst>
          </p:cNvPr>
          <p:cNvSpPr/>
          <p:nvPr/>
        </p:nvSpPr>
        <p:spPr>
          <a:xfrm>
            <a:off x="5202195" y="4730912"/>
            <a:ext cx="432486" cy="677804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2F9B0C72-E504-2F48-A123-F9BE8D95AE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68163" y="3279621"/>
            <a:ext cx="801326" cy="801326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6A7C8BE7-9D0E-7D4D-9227-9145964769A5}"/>
              </a:ext>
            </a:extLst>
          </p:cNvPr>
          <p:cNvSpPr txBox="1"/>
          <p:nvPr/>
        </p:nvSpPr>
        <p:spPr>
          <a:xfrm>
            <a:off x="8782730" y="2927470"/>
            <a:ext cx="275645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How to distill knowledge from different kinds of sources?</a:t>
            </a:r>
          </a:p>
        </p:txBody>
      </p:sp>
    </p:spTree>
    <p:extLst>
      <p:ext uri="{BB962C8B-B14F-4D97-AF65-F5344CB8AC3E}">
        <p14:creationId xmlns:p14="http://schemas.microsoft.com/office/powerpoint/2010/main" val="3384794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5746" y="2442948"/>
            <a:ext cx="1550158" cy="155015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09935" y="1637730"/>
            <a:ext cx="20217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alatino" charset="0"/>
                <a:ea typeface="Palatino" charset="0"/>
                <a:cs typeface="Palatino" charset="0"/>
              </a:rPr>
              <a:t>Academic Faculty</a:t>
            </a:r>
          </a:p>
          <a:p>
            <a:pPr algn="ctr"/>
            <a:r>
              <a:rPr lang="en-US" dirty="0">
                <a:latin typeface="Palatino" charset="0"/>
                <a:ea typeface="Palatino" charset="0"/>
                <a:cs typeface="Palatino" charset="0"/>
              </a:rPr>
              <a:t>World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6406" y="2442948"/>
            <a:ext cx="1550158" cy="155015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7066" y="2442948"/>
            <a:ext cx="1550158" cy="155015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7726" y="2442948"/>
            <a:ext cx="1550158" cy="155015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8385" y="2442948"/>
            <a:ext cx="1550158" cy="155015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205544" y="1637730"/>
            <a:ext cx="18455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alatino" charset="0"/>
                <a:ea typeface="Palatino" charset="0"/>
                <a:cs typeface="Palatino" charset="0"/>
              </a:rPr>
              <a:t>Software Project</a:t>
            </a:r>
          </a:p>
          <a:p>
            <a:pPr algn="ctr"/>
            <a:r>
              <a:rPr lang="en-US" dirty="0">
                <a:latin typeface="Palatino" charset="0"/>
                <a:ea typeface="Palatino" charset="0"/>
                <a:cs typeface="Palatino" charset="0"/>
              </a:rPr>
              <a:t>World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716076" y="1637730"/>
            <a:ext cx="9829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Palatino" charset="0"/>
                <a:ea typeface="Palatino" charset="0"/>
                <a:cs typeface="Palatino" charset="0"/>
              </a:rPr>
              <a:t>Student</a:t>
            </a:r>
          </a:p>
          <a:p>
            <a:pPr algn="ctr"/>
            <a:r>
              <a:rPr lang="en-US" dirty="0">
                <a:latin typeface="Palatino" charset="0"/>
                <a:ea typeface="Palatino" charset="0"/>
                <a:cs typeface="Palatino" charset="0"/>
              </a:rPr>
              <a:t>World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753459" y="1610434"/>
            <a:ext cx="11769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Palatino" charset="0"/>
                <a:ea typeface="Palatino" charset="0"/>
                <a:cs typeface="Palatino" charset="0"/>
              </a:rPr>
              <a:t>Shopping</a:t>
            </a:r>
          </a:p>
          <a:p>
            <a:pPr algn="ctr"/>
            <a:r>
              <a:rPr lang="en-US" dirty="0">
                <a:latin typeface="Palatino" charset="0"/>
                <a:ea typeface="Palatino" charset="0"/>
                <a:cs typeface="Palatino" charset="0"/>
              </a:rPr>
              <a:t>World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9426014" y="1637729"/>
            <a:ext cx="22349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Palatino" charset="0"/>
                <a:ea typeface="Palatino" charset="0"/>
                <a:cs typeface="Palatino" charset="0"/>
              </a:rPr>
              <a:t>Meeting Scheduling</a:t>
            </a:r>
          </a:p>
          <a:p>
            <a:pPr algn="ctr"/>
            <a:r>
              <a:rPr lang="en-US" dirty="0">
                <a:latin typeface="Palatino" charset="0"/>
                <a:ea typeface="Palatino" charset="0"/>
                <a:cs typeface="Palatino" charset="0"/>
              </a:rPr>
              <a:t>World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251960" y="182880"/>
            <a:ext cx="42525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Palatino" charset="0"/>
                <a:ea typeface="Palatino" charset="0"/>
                <a:cs typeface="Palatino" charset="0"/>
              </a:rPr>
              <a:t>Simulated Worlds</a:t>
            </a:r>
          </a:p>
        </p:txBody>
      </p:sp>
    </p:spTree>
    <p:extLst>
      <p:ext uri="{BB962C8B-B14F-4D97-AF65-F5344CB8AC3E}">
        <p14:creationId xmlns:p14="http://schemas.microsoft.com/office/powerpoint/2010/main" val="20919349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r="37864"/>
          <a:stretch/>
        </p:blipFill>
        <p:spPr>
          <a:xfrm>
            <a:off x="3373343" y="2222331"/>
            <a:ext cx="2779807" cy="447376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09531" y="1340018"/>
            <a:ext cx="165365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>
                <a:latin typeface="Palatino" charset="0"/>
                <a:ea typeface="Palatino" charset="0"/>
                <a:cs typeface="Palatino" charset="0"/>
              </a:rPr>
              <a:t>Train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 l="65850" r="-1"/>
          <a:stretch/>
        </p:blipFill>
        <p:spPr>
          <a:xfrm>
            <a:off x="7562850" y="2246134"/>
            <a:ext cx="1527826" cy="447376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255064" y="1363821"/>
            <a:ext cx="1307730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>
                <a:solidFill>
                  <a:srgbClr val="BD876C"/>
                </a:solidFill>
                <a:latin typeface="Palatino" charset="0"/>
                <a:ea typeface="Palatino" charset="0"/>
                <a:cs typeface="Palatino" charset="0"/>
              </a:rPr>
              <a:t>Test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366531" y="101997"/>
            <a:ext cx="6633226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500" dirty="0">
                <a:latin typeface="Palatino" charset="0"/>
                <a:ea typeface="Palatino" charset="0"/>
                <a:cs typeface="Palatino" charset="0"/>
              </a:rPr>
              <a:t>Within-World Evaluation</a:t>
            </a:r>
          </a:p>
        </p:txBody>
      </p:sp>
    </p:spTree>
    <p:extLst>
      <p:ext uri="{BB962C8B-B14F-4D97-AF65-F5344CB8AC3E}">
        <p14:creationId xmlns:p14="http://schemas.microsoft.com/office/powerpoint/2010/main" val="32751616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807924" y="3218027"/>
            <a:ext cx="1550158" cy="155015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1016" y="2442948"/>
            <a:ext cx="1550158" cy="155015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3086" y="2442948"/>
            <a:ext cx="1550158" cy="155015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1016" y="4195548"/>
            <a:ext cx="1550158" cy="155015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7916" y="4195548"/>
            <a:ext cx="1550158" cy="155015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657600" y="1447800"/>
            <a:ext cx="13588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Palatino" charset="0"/>
                <a:ea typeface="Palatino" charset="0"/>
                <a:cs typeface="Palatino" charset="0"/>
              </a:rPr>
              <a:t>Train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970743" y="1541955"/>
            <a:ext cx="108215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BD876C"/>
                </a:solidFill>
                <a:latin typeface="Palatino" charset="0"/>
                <a:ea typeface="Palatino" charset="0"/>
                <a:cs typeface="Palatino" charset="0"/>
              </a:rPr>
              <a:t>Test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271281" y="101997"/>
            <a:ext cx="6619313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500" dirty="0">
                <a:latin typeface="Palatino" charset="0"/>
                <a:ea typeface="Palatino" charset="0"/>
                <a:cs typeface="Palatino" charset="0"/>
              </a:rPr>
              <a:t>Across-World Evaluation</a:t>
            </a:r>
          </a:p>
        </p:txBody>
      </p:sp>
    </p:spTree>
    <p:extLst>
      <p:ext uri="{BB962C8B-B14F-4D97-AF65-F5344CB8AC3E}">
        <p14:creationId xmlns:p14="http://schemas.microsoft.com/office/powerpoint/2010/main" val="26902564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900" y="0"/>
            <a:ext cx="8612840" cy="646430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940" t="13261" r="10422" b="61985"/>
          <a:stretch/>
        </p:blipFill>
        <p:spPr>
          <a:xfrm>
            <a:off x="3933825" y="4438651"/>
            <a:ext cx="1975302" cy="1238249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153150" y="762000"/>
            <a:ext cx="4326590" cy="5791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C1D5486-C5B1-3D44-8E5F-4217D251B014}"/>
              </a:ext>
            </a:extLst>
          </p:cNvPr>
          <p:cNvSpPr/>
          <p:nvPr/>
        </p:nvSpPr>
        <p:spPr>
          <a:xfrm>
            <a:off x="7343775" y="328613"/>
            <a:ext cx="2271713" cy="8572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4757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900" y="0"/>
            <a:ext cx="8612840" cy="6464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2367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F4154C3-647F-B24C-B73D-69C27FABCF9B}"/>
              </a:ext>
            </a:extLst>
          </p:cNvPr>
          <p:cNvSpPr txBox="1"/>
          <p:nvPr/>
        </p:nvSpPr>
        <p:spPr>
          <a:xfrm>
            <a:off x="1016884" y="2844225"/>
            <a:ext cx="104149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Can machine readers learn from user feedback/explanations?</a:t>
            </a:r>
          </a:p>
        </p:txBody>
      </p:sp>
    </p:spTree>
    <p:extLst>
      <p:ext uri="{BB962C8B-B14F-4D97-AF65-F5344CB8AC3E}">
        <p14:creationId xmlns:p14="http://schemas.microsoft.com/office/powerpoint/2010/main" val="30234397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/>
          <p:cNvSpPr/>
          <p:nvPr/>
        </p:nvSpPr>
        <p:spPr>
          <a:xfrm>
            <a:off x="4105744" y="2633882"/>
            <a:ext cx="2060295" cy="277792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i="1" dirty="0">
                <a:solidFill>
                  <a:schemeClr val="bg2">
                    <a:lumMod val="25000"/>
                  </a:schemeClr>
                </a:solidFill>
              </a:rPr>
              <a:t>U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663386" y="2531130"/>
            <a:ext cx="17652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ordia New" charset="0"/>
                <a:ea typeface="Cordia New" charset="0"/>
                <a:cs typeface="Cordia New" charset="0"/>
              </a:rPr>
              <a:t>User’s task utterance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4105745" y="3104274"/>
            <a:ext cx="3231226" cy="33561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i="1" dirty="0">
                <a:solidFill>
                  <a:schemeClr val="bg2">
                    <a:lumMod val="25000"/>
                  </a:schemeClr>
                </a:solidFill>
              </a:rPr>
              <a:t>NLG - Did you mean</a:t>
            </a:r>
            <a:r>
              <a:rPr lang="mr-IN" i="1" dirty="0">
                <a:solidFill>
                  <a:schemeClr val="bg2">
                    <a:lumMod val="25000"/>
                  </a:schemeClr>
                </a:solidFill>
              </a:rPr>
              <a:t>…</a:t>
            </a:r>
            <a:endParaRPr lang="en-US" i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4105744" y="3570514"/>
            <a:ext cx="3209456" cy="303567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75000"/>
                <a:alpha val="14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i="1" dirty="0">
                <a:solidFill>
                  <a:schemeClr val="bg2">
                    <a:lumMod val="25000"/>
                  </a:schemeClr>
                </a:solidFill>
              </a:rPr>
              <a:t>F </a:t>
            </a:r>
            <a:r>
              <a:rPr lang="mr-IN" i="1" dirty="0">
                <a:solidFill>
                  <a:schemeClr val="bg2">
                    <a:lumMod val="25000"/>
                  </a:schemeClr>
                </a:solidFill>
              </a:rPr>
              <a:t>–</a:t>
            </a:r>
            <a:r>
              <a:rPr lang="en-US" i="1" dirty="0">
                <a:solidFill>
                  <a:schemeClr val="bg2">
                    <a:lumMod val="25000"/>
                  </a:schemeClr>
                </a:solidFill>
              </a:rPr>
              <a:t> No, what I meant was</a:t>
            </a: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3200" y="2426547"/>
            <a:ext cx="533886" cy="533886"/>
          </a:xfrm>
          <a:prstGeom prst="rect">
            <a:avLst/>
          </a:prstGeom>
        </p:spPr>
      </p:pic>
      <p:sp>
        <p:nvSpPr>
          <p:cNvPr id="54" name="TextBox 53"/>
          <p:cNvSpPr txBox="1"/>
          <p:nvPr/>
        </p:nvSpPr>
        <p:spPr>
          <a:xfrm>
            <a:off x="7663386" y="3069289"/>
            <a:ext cx="18197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ordia New" charset="0"/>
                <a:ea typeface="Cordia New" charset="0"/>
                <a:cs typeface="Cordia New" charset="0"/>
              </a:rPr>
              <a:t>System’s confirmation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7663385" y="3548742"/>
            <a:ext cx="14125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ordia New" charset="0"/>
                <a:ea typeface="Cordia New" charset="0"/>
                <a:cs typeface="Cordia New" charset="0"/>
              </a:rPr>
              <a:t>User’s feedback</a:t>
            </a:r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3200" y="3502446"/>
            <a:ext cx="533886" cy="533886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7394" y="2978938"/>
            <a:ext cx="526262" cy="526262"/>
          </a:xfrm>
          <a:prstGeom prst="rect">
            <a:avLst/>
          </a:prstGeom>
        </p:spPr>
      </p:pic>
      <p:sp>
        <p:nvSpPr>
          <p:cNvPr id="58" name="TextBox 57"/>
          <p:cNvSpPr txBox="1"/>
          <p:nvPr/>
        </p:nvSpPr>
        <p:spPr>
          <a:xfrm>
            <a:off x="4770601" y="413656"/>
            <a:ext cx="338733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latin typeface="Palatino" charset="0"/>
                <a:ea typeface="Palatino" charset="0"/>
                <a:cs typeface="Palatino" charset="0"/>
              </a:rPr>
              <a:t>User-Agent Dialog</a:t>
            </a:r>
          </a:p>
        </p:txBody>
      </p:sp>
      <p:sp>
        <p:nvSpPr>
          <p:cNvPr id="59" name="Rounded Rectangle 58"/>
          <p:cNvSpPr/>
          <p:nvPr/>
        </p:nvSpPr>
        <p:spPr>
          <a:xfrm>
            <a:off x="4105744" y="2119302"/>
            <a:ext cx="4572000" cy="27377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i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60" name="Rounded Rectangle 59"/>
          <p:cNvSpPr/>
          <p:nvPr/>
        </p:nvSpPr>
        <p:spPr>
          <a:xfrm>
            <a:off x="4105744" y="1727416"/>
            <a:ext cx="2743200" cy="27377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i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61" name="Rounded Rectangle 60"/>
          <p:cNvSpPr/>
          <p:nvPr/>
        </p:nvSpPr>
        <p:spPr>
          <a:xfrm>
            <a:off x="4105743" y="1315139"/>
            <a:ext cx="3657600" cy="27377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i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63" name="Rounded Rectangle 62"/>
          <p:cNvSpPr/>
          <p:nvPr/>
        </p:nvSpPr>
        <p:spPr>
          <a:xfrm>
            <a:off x="4105744" y="4933525"/>
            <a:ext cx="3657600" cy="27377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i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64" name="Rounded Rectangle 63"/>
          <p:cNvSpPr/>
          <p:nvPr/>
        </p:nvSpPr>
        <p:spPr>
          <a:xfrm>
            <a:off x="4105744" y="4541639"/>
            <a:ext cx="1828800" cy="27377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i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65" name="Rounded Rectangle 64"/>
          <p:cNvSpPr/>
          <p:nvPr/>
        </p:nvSpPr>
        <p:spPr>
          <a:xfrm>
            <a:off x="4105743" y="4129362"/>
            <a:ext cx="4052195" cy="27377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i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66" name="Rounded Rectangle 65"/>
          <p:cNvSpPr/>
          <p:nvPr/>
        </p:nvSpPr>
        <p:spPr>
          <a:xfrm>
            <a:off x="4105742" y="5349734"/>
            <a:ext cx="4052195" cy="27377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i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13DB1D3-D631-4F43-842F-3604CBBED5E9}"/>
              </a:ext>
            </a:extLst>
          </p:cNvPr>
          <p:cNvSpPr/>
          <p:nvPr/>
        </p:nvSpPr>
        <p:spPr>
          <a:xfrm>
            <a:off x="6464270" y="6161202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Learning to learn semantic parsers from natural language supervision. (</a:t>
            </a:r>
            <a:r>
              <a:rPr lang="en-US" dirty="0" err="1"/>
              <a:t>Labutov</a:t>
            </a:r>
            <a:r>
              <a:rPr lang="en-US" dirty="0"/>
              <a:t> et al., EMNLP 2018)</a:t>
            </a:r>
          </a:p>
        </p:txBody>
      </p:sp>
    </p:spTree>
    <p:extLst>
      <p:ext uri="{BB962C8B-B14F-4D97-AF65-F5344CB8AC3E}">
        <p14:creationId xmlns:p14="http://schemas.microsoft.com/office/powerpoint/2010/main" val="24541404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5074" y="2668587"/>
            <a:ext cx="10527993" cy="1789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5639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8326" y="945805"/>
            <a:ext cx="8704057" cy="147915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3B67A8D-882A-E045-9B95-3AA646F3F5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8326" y="2424961"/>
            <a:ext cx="8135264" cy="235907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E7DD2FD-5D7E-C947-A243-72FD5EE5A755}"/>
              </a:ext>
            </a:extLst>
          </p:cNvPr>
          <p:cNvSpPr txBox="1"/>
          <p:nvPr/>
        </p:nvSpPr>
        <p:spPr>
          <a:xfrm>
            <a:off x="4452731" y="4784035"/>
            <a:ext cx="7521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……</a:t>
            </a:r>
          </a:p>
        </p:txBody>
      </p:sp>
    </p:spTree>
    <p:extLst>
      <p:ext uri="{BB962C8B-B14F-4D97-AF65-F5344CB8AC3E}">
        <p14:creationId xmlns:p14="http://schemas.microsoft.com/office/powerpoint/2010/main" val="21376568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8326" y="945805"/>
            <a:ext cx="8704057" cy="147915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3B67A8D-882A-E045-9B95-3AA646F3F5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8326" y="2424961"/>
            <a:ext cx="8135264" cy="235907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E7DD2FD-5D7E-C947-A243-72FD5EE5A755}"/>
              </a:ext>
            </a:extLst>
          </p:cNvPr>
          <p:cNvSpPr txBox="1"/>
          <p:nvPr/>
        </p:nvSpPr>
        <p:spPr>
          <a:xfrm>
            <a:off x="4452731" y="4784035"/>
            <a:ext cx="7521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……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E5F370-E813-3544-A5C0-286657FA4F4F}"/>
              </a:ext>
            </a:extLst>
          </p:cNvPr>
          <p:cNvSpPr txBox="1"/>
          <p:nvPr/>
        </p:nvSpPr>
        <p:spPr>
          <a:xfrm>
            <a:off x="891670" y="5755089"/>
            <a:ext cx="26466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New Question </a:t>
            </a:r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A85F832D-8861-E349-BF1F-F91BCB84CFA0}"/>
              </a:ext>
            </a:extLst>
          </p:cNvPr>
          <p:cNvSpPr/>
          <p:nvPr/>
        </p:nvSpPr>
        <p:spPr>
          <a:xfrm>
            <a:off x="4621566" y="5837573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AC15E3-BF48-D944-B9AD-3334C127E132}"/>
              </a:ext>
            </a:extLst>
          </p:cNvPr>
          <p:cNvSpPr txBox="1"/>
          <p:nvPr/>
        </p:nvSpPr>
        <p:spPr>
          <a:xfrm>
            <a:off x="6486113" y="5755089"/>
            <a:ext cx="34662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Correct logical form</a:t>
            </a:r>
          </a:p>
        </p:txBody>
      </p:sp>
    </p:spTree>
    <p:extLst>
      <p:ext uri="{BB962C8B-B14F-4D97-AF65-F5344CB8AC3E}">
        <p14:creationId xmlns:p14="http://schemas.microsoft.com/office/powerpoint/2010/main" val="3045217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42416E6-D8C0-264B-9AC5-164B4C1BA9AD}"/>
              </a:ext>
            </a:extLst>
          </p:cNvPr>
          <p:cNvSpPr/>
          <p:nvPr/>
        </p:nvSpPr>
        <p:spPr>
          <a:xfrm>
            <a:off x="2649071" y="408848"/>
            <a:ext cx="7758953" cy="1281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EA398CD3-A035-C847-B98E-3F783990A7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0454" y="700776"/>
            <a:ext cx="9771999" cy="545644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14E2307-9B5C-7846-A92E-0B86A4FBE085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en-US" dirty="0"/>
              <a:t>Machine Reading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D43119-B4EB-D345-BFD0-C3D4F6E81338}"/>
              </a:ext>
            </a:extLst>
          </p:cNvPr>
          <p:cNvSpPr txBox="1"/>
          <p:nvPr/>
        </p:nvSpPr>
        <p:spPr>
          <a:xfrm>
            <a:off x="3597313" y="6088090"/>
            <a:ext cx="31405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DrQA</a:t>
            </a:r>
            <a:r>
              <a:rPr lang="en-US" sz="2400" dirty="0"/>
              <a:t> (Chen et al. 2016)</a:t>
            </a:r>
          </a:p>
        </p:txBody>
      </p:sp>
    </p:spTree>
    <p:extLst>
      <p:ext uri="{BB962C8B-B14F-4D97-AF65-F5344CB8AC3E}">
        <p14:creationId xmlns:p14="http://schemas.microsoft.com/office/powerpoint/2010/main" val="7119841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4B332-84AA-0849-BE5C-EA4015021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Jointly parse question and feedback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83A8A02-29D4-E443-8D44-D3D9802B57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107782"/>
            <a:ext cx="10515600" cy="178702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798DF2E-E986-D949-82E3-B772DDB4A69B}"/>
              </a:ext>
            </a:extLst>
          </p:cNvPr>
          <p:cNvSpPr txBox="1"/>
          <p:nvPr/>
        </p:nvSpPr>
        <p:spPr>
          <a:xfrm>
            <a:off x="1857292" y="2427107"/>
            <a:ext cx="11624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Palatino" charset="0"/>
                <a:ea typeface="Palatino" charset="0"/>
                <a:cs typeface="Palatino" charset="0"/>
              </a:rPr>
              <a:t>question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B72CA9-E8E2-8947-B0E5-B3539BA60EF1}"/>
              </a:ext>
            </a:extLst>
          </p:cNvPr>
          <p:cNvSpPr txBox="1"/>
          <p:nvPr/>
        </p:nvSpPr>
        <p:spPr>
          <a:xfrm>
            <a:off x="3078844" y="2427107"/>
            <a:ext cx="12009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Palatino" charset="0"/>
                <a:ea typeface="Palatino" charset="0"/>
                <a:cs typeface="Palatino" charset="0"/>
              </a:rPr>
              <a:t>feedback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EA12281-E893-464C-9BAC-CED4CC10B398}"/>
              </a:ext>
            </a:extLst>
          </p:cNvPr>
          <p:cNvCxnSpPr>
            <a:cxnSpLocks/>
          </p:cNvCxnSpPr>
          <p:nvPr/>
        </p:nvCxnSpPr>
        <p:spPr>
          <a:xfrm flipV="1">
            <a:off x="2370555" y="2827217"/>
            <a:ext cx="0" cy="666226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7E89714-DF20-3B4E-9C7A-BEEE9B806A09}"/>
              </a:ext>
            </a:extLst>
          </p:cNvPr>
          <p:cNvCxnSpPr>
            <a:cxnSpLocks/>
          </p:cNvCxnSpPr>
          <p:nvPr/>
        </p:nvCxnSpPr>
        <p:spPr>
          <a:xfrm flipV="1">
            <a:off x="2883819" y="2827218"/>
            <a:ext cx="516606" cy="666225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5D542A9-6F24-B448-A452-BE25F8FFE969}"/>
              </a:ext>
            </a:extLst>
          </p:cNvPr>
          <p:cNvCxnSpPr>
            <a:cxnSpLocks/>
          </p:cNvCxnSpPr>
          <p:nvPr/>
        </p:nvCxnSpPr>
        <p:spPr>
          <a:xfrm flipV="1">
            <a:off x="3386305" y="2827217"/>
            <a:ext cx="1442870" cy="736420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A351D834-76BF-8147-B98A-B5569CA57421}"/>
              </a:ext>
            </a:extLst>
          </p:cNvPr>
          <p:cNvSpPr txBox="1"/>
          <p:nvPr/>
        </p:nvSpPr>
        <p:spPr>
          <a:xfrm>
            <a:off x="4480647" y="2427107"/>
            <a:ext cx="37561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Palatino" charset="0"/>
                <a:ea typeface="Palatino" charset="0"/>
                <a:cs typeface="Palatino" charset="0"/>
              </a:rPr>
              <a:t>system parse used in the dialog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4050037-651E-1242-BD84-2B39B3F3AE85}"/>
              </a:ext>
            </a:extLst>
          </p:cNvPr>
          <p:cNvCxnSpPr>
            <a:cxnSpLocks/>
          </p:cNvCxnSpPr>
          <p:nvPr/>
        </p:nvCxnSpPr>
        <p:spPr>
          <a:xfrm flipH="1" flipV="1">
            <a:off x="1179443" y="2955235"/>
            <a:ext cx="535129" cy="608402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CC8BB5E-5278-DF4F-9240-0D8266C8E12F}"/>
              </a:ext>
            </a:extLst>
          </p:cNvPr>
          <p:cNvSpPr txBox="1"/>
          <p:nvPr/>
        </p:nvSpPr>
        <p:spPr>
          <a:xfrm>
            <a:off x="536428" y="2259614"/>
            <a:ext cx="12860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Palatino" charset="0"/>
                <a:ea typeface="Palatino" charset="0"/>
                <a:cs typeface="Palatino" charset="0"/>
              </a:rPr>
              <a:t>logical form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07C346-9632-ED4B-B5DB-0E41ED94BCED}"/>
              </a:ext>
            </a:extLst>
          </p:cNvPr>
          <p:cNvSpPr/>
          <p:nvPr/>
        </p:nvSpPr>
        <p:spPr>
          <a:xfrm>
            <a:off x="6464270" y="6161202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Learning to learn semantic parsers from natural language supervision. (</a:t>
            </a:r>
            <a:r>
              <a:rPr lang="en-US" dirty="0" err="1"/>
              <a:t>Labutov</a:t>
            </a:r>
            <a:r>
              <a:rPr lang="en-US" dirty="0"/>
              <a:t> et al., EMNLP 2018)</a:t>
            </a:r>
          </a:p>
        </p:txBody>
      </p:sp>
    </p:spTree>
    <p:extLst>
      <p:ext uri="{BB962C8B-B14F-4D97-AF65-F5344CB8AC3E}">
        <p14:creationId xmlns:p14="http://schemas.microsoft.com/office/powerpoint/2010/main" val="23690758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2C097-195E-1540-A91A-F72042263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Parsing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08B904-9F9D-F94A-8821-5017F3CEA5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66601"/>
            <a:ext cx="10515600" cy="4351338"/>
          </a:xfrm>
        </p:spPr>
        <p:txBody>
          <a:bodyPr/>
          <a:lstStyle/>
          <a:p>
            <a:r>
              <a:rPr lang="en-US" dirty="0"/>
              <a:t>3556 natural language questions </a:t>
            </a:r>
          </a:p>
          <a:p>
            <a:pPr lvl="1"/>
            <a:r>
              <a:rPr lang="en-US" dirty="0"/>
              <a:t>Facts about people, organization, events</a:t>
            </a:r>
          </a:p>
          <a:p>
            <a:pPr lvl="1"/>
            <a:r>
              <a:rPr lang="en-US" dirty="0"/>
              <a:t>annotated with gold standard logical forms </a:t>
            </a:r>
          </a:p>
          <a:p>
            <a:r>
              <a:rPr lang="en-US" dirty="0"/>
              <a:t>4321 question/system parse/feedback triples</a:t>
            </a:r>
          </a:p>
          <a:p>
            <a:pPr lvl="1"/>
            <a:r>
              <a:rPr lang="en-US" dirty="0"/>
              <a:t>averaging ap-proximately 1.9 feedback utterances per question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95A13E-84E8-8C43-A071-5F1836C869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8731" y="3842270"/>
            <a:ext cx="5920795" cy="288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5505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60" b="50588"/>
          <a:stretch/>
        </p:blipFill>
        <p:spPr>
          <a:xfrm>
            <a:off x="2575112" y="811480"/>
            <a:ext cx="7088841" cy="562051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807421" y="257482"/>
            <a:ext cx="316176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latin typeface="Palatino" charset="0"/>
                <a:ea typeface="Palatino" charset="0"/>
                <a:cs typeface="Palatino" charset="0"/>
              </a:rPr>
              <a:t>Parsing Accuracy</a:t>
            </a:r>
          </a:p>
        </p:txBody>
      </p:sp>
    </p:spTree>
    <p:extLst>
      <p:ext uri="{BB962C8B-B14F-4D97-AF65-F5344CB8AC3E}">
        <p14:creationId xmlns:p14="http://schemas.microsoft.com/office/powerpoint/2010/main" val="3900965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D6F802-9A8E-9A4B-8DA5-3AE4729413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572D8F-90DD-194E-ADD4-0BDAAE3C21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en-US" dirty="0"/>
              <a:t>How to effectively leverage background knowledge?</a:t>
            </a:r>
          </a:p>
          <a:p>
            <a:pPr lvl="1"/>
            <a:r>
              <a:rPr lang="en-US" dirty="0"/>
              <a:t>Integrate structured and unstructured information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How to learn from personal narratives?</a:t>
            </a:r>
          </a:p>
          <a:p>
            <a:pPr lvl="1"/>
            <a:r>
              <a:rPr lang="en-US" dirty="0"/>
              <a:t>Multi-relational reasoning, knowledge transfer</a:t>
            </a:r>
          </a:p>
          <a:p>
            <a:endParaRPr lang="en-US" dirty="0"/>
          </a:p>
          <a:p>
            <a:r>
              <a:rPr lang="en-US" dirty="0"/>
              <a:t>How to learn from user feedback?</a:t>
            </a:r>
          </a:p>
          <a:p>
            <a:pPr lvl="1"/>
            <a:r>
              <a:rPr lang="en-US" dirty="0"/>
              <a:t>natural language supervision</a:t>
            </a:r>
          </a:p>
        </p:txBody>
      </p:sp>
    </p:spTree>
    <p:extLst>
      <p:ext uri="{BB962C8B-B14F-4D97-AF65-F5344CB8AC3E}">
        <p14:creationId xmlns:p14="http://schemas.microsoft.com/office/powerpoint/2010/main" val="15776631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6970" y="2276273"/>
            <a:ext cx="9089957" cy="2821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7107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2636" y="0"/>
            <a:ext cx="5299364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85931" y="1694567"/>
            <a:ext cx="8239329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marR="0" lvl="0" indent="-7429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500" b="1" dirty="0">
                <a:solidFill>
                  <a:srgbClr val="004774"/>
                </a:solidFill>
                <a:latin typeface="Baskerville Old Face" charset="0"/>
                <a:ea typeface="Baskerville Old Face" charset="0"/>
                <a:cs typeface="Baskerville Old Face" charset="0"/>
              </a:rPr>
              <a:t>Intelligent assistant</a:t>
            </a:r>
          </a:p>
          <a:p>
            <a:pPr marL="742950" marR="0" lvl="0" indent="-7429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500" dirty="0">
                <a:solidFill>
                  <a:srgbClr val="004774"/>
                </a:solidFill>
                <a:latin typeface="Baskerville Old Face" charset="0"/>
                <a:ea typeface="Baskerville Old Face" charset="0"/>
                <a:cs typeface="Baskerville Old Face" charset="0"/>
              </a:rPr>
              <a:t>for the workplace that can </a:t>
            </a:r>
          </a:p>
          <a:p>
            <a:pPr marL="742950" marR="0" lvl="0" indent="-7429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500" dirty="0">
                <a:solidFill>
                  <a:srgbClr val="004774"/>
                </a:solidFill>
                <a:latin typeface="Baskerville Old Face" charset="0"/>
                <a:ea typeface="Baskerville Old Face" charset="0"/>
                <a:cs typeface="Baskerville Old Face" charset="0"/>
              </a:rPr>
              <a:t>help people quickly:</a:t>
            </a:r>
          </a:p>
        </p:txBody>
      </p:sp>
      <p:sp>
        <p:nvSpPr>
          <p:cNvPr id="9" name="Rectangle 8"/>
          <p:cNvSpPr/>
          <p:nvPr/>
        </p:nvSpPr>
        <p:spPr>
          <a:xfrm>
            <a:off x="1095415" y="4091570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pPr marL="742950" marR="0" lvl="0" indent="-7429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3000" dirty="0">
                <a:solidFill>
                  <a:srgbClr val="004774"/>
                </a:solidFill>
                <a:latin typeface="Baskerville Old Face" charset="0"/>
                <a:ea typeface="Baskerville Old Face" charset="0"/>
                <a:cs typeface="Baskerville Old Face" charset="0"/>
              </a:rPr>
              <a:t>Find information</a:t>
            </a:r>
          </a:p>
          <a:p>
            <a:pPr marL="742950" marR="0" lvl="0" indent="-7429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3000" dirty="0">
                <a:solidFill>
                  <a:srgbClr val="004774"/>
                </a:solidFill>
                <a:latin typeface="Baskerville Old Face" charset="0"/>
                <a:ea typeface="Baskerville Old Face" charset="0"/>
                <a:cs typeface="Baskerville Old Face" charset="0"/>
              </a:rPr>
              <a:t>Answer questions</a:t>
            </a:r>
          </a:p>
          <a:p>
            <a:pPr marL="742950" marR="0" lvl="0" indent="-7429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3000" dirty="0">
                <a:solidFill>
                  <a:srgbClr val="004774"/>
                </a:solidFill>
                <a:latin typeface="Baskerville Old Face" charset="0"/>
                <a:ea typeface="Baskerville Old Face" charset="0"/>
                <a:cs typeface="Baskerville Old Face" charset="0"/>
              </a:rPr>
              <a:t>Solve problems</a:t>
            </a:r>
          </a:p>
        </p:txBody>
      </p:sp>
    </p:spTree>
    <p:extLst>
      <p:ext uri="{BB962C8B-B14F-4D97-AF65-F5344CB8AC3E}">
        <p14:creationId xmlns:p14="http://schemas.microsoft.com/office/powerpoint/2010/main" val="41576640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2636" y="0"/>
            <a:ext cx="5299364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85931" y="1694567"/>
            <a:ext cx="8239329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marR="0" lvl="0" indent="-7429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500" b="1" dirty="0">
                <a:solidFill>
                  <a:srgbClr val="004774"/>
                </a:solidFill>
                <a:latin typeface="Baskerville Old Face" charset="0"/>
                <a:ea typeface="Baskerville Old Face" charset="0"/>
                <a:cs typeface="Baskerville Old Face" charset="0"/>
              </a:rPr>
              <a:t>Intelligent assistant</a:t>
            </a:r>
          </a:p>
          <a:p>
            <a:pPr marL="742950" marR="0" lvl="0" indent="-7429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500" dirty="0">
                <a:solidFill>
                  <a:srgbClr val="004774"/>
                </a:solidFill>
                <a:latin typeface="Baskerville Old Face" charset="0"/>
                <a:ea typeface="Baskerville Old Face" charset="0"/>
                <a:cs typeface="Baskerville Old Face" charset="0"/>
              </a:rPr>
              <a:t>for the workplace that can </a:t>
            </a:r>
          </a:p>
          <a:p>
            <a:pPr marL="742950" marR="0" lvl="0" indent="-7429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500" dirty="0">
                <a:solidFill>
                  <a:srgbClr val="004774"/>
                </a:solidFill>
                <a:latin typeface="Baskerville Old Face" charset="0"/>
                <a:ea typeface="Baskerville Old Face" charset="0"/>
                <a:cs typeface="Baskerville Old Face" charset="0"/>
              </a:rPr>
              <a:t>help people quickly:</a:t>
            </a:r>
          </a:p>
        </p:txBody>
      </p:sp>
      <p:sp>
        <p:nvSpPr>
          <p:cNvPr id="9" name="Rectangle 8"/>
          <p:cNvSpPr/>
          <p:nvPr/>
        </p:nvSpPr>
        <p:spPr>
          <a:xfrm>
            <a:off x="1095415" y="4091570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pPr marL="742950" marR="0" lvl="0" indent="-7429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3000" dirty="0">
                <a:solidFill>
                  <a:srgbClr val="004774"/>
                </a:solidFill>
                <a:latin typeface="Baskerville Old Face" charset="0"/>
                <a:ea typeface="Baskerville Old Face" charset="0"/>
                <a:cs typeface="Baskerville Old Face" charset="0"/>
              </a:rPr>
              <a:t>Find information</a:t>
            </a:r>
          </a:p>
          <a:p>
            <a:pPr marL="742950" marR="0" lvl="0" indent="-7429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3000" dirty="0">
                <a:solidFill>
                  <a:srgbClr val="004774"/>
                </a:solidFill>
                <a:latin typeface="Baskerville Old Face" charset="0"/>
                <a:ea typeface="Baskerville Old Face" charset="0"/>
                <a:cs typeface="Baskerville Old Face" charset="0"/>
              </a:rPr>
              <a:t>Answer questions</a:t>
            </a:r>
          </a:p>
          <a:p>
            <a:pPr marL="742950" marR="0" lvl="0" indent="-7429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3000" dirty="0">
                <a:solidFill>
                  <a:srgbClr val="004774"/>
                </a:solidFill>
                <a:latin typeface="Baskerville Old Face" charset="0"/>
                <a:ea typeface="Baskerville Old Face" charset="0"/>
                <a:cs typeface="Baskerville Old Face" charset="0"/>
              </a:rPr>
              <a:t>Solve problems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3B0E30D-8723-5B4F-ADC9-513F429A7F12}"/>
              </a:ext>
            </a:extLst>
          </p:cNvPr>
          <p:cNvSpPr/>
          <p:nvPr/>
        </p:nvSpPr>
        <p:spPr>
          <a:xfrm>
            <a:off x="3467554" y="2467225"/>
            <a:ext cx="4314825" cy="24003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28A834-7F35-D14F-8E80-18550A6C6899}"/>
              </a:ext>
            </a:extLst>
          </p:cNvPr>
          <p:cNvSpPr txBox="1"/>
          <p:nvPr/>
        </p:nvSpPr>
        <p:spPr>
          <a:xfrm>
            <a:off x="4592287" y="3842123"/>
            <a:ext cx="216168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err="1">
                <a:solidFill>
                  <a:srgbClr val="004774"/>
                </a:solidFill>
                <a:latin typeface="Palatino" charset="0"/>
                <a:ea typeface="Palatino" charset="0"/>
                <a:cs typeface="Palatino" charset="0"/>
              </a:rPr>
              <a:t>jobs@laer.ai</a:t>
            </a:r>
            <a:endParaRPr lang="en-US" sz="3000" dirty="0">
              <a:solidFill>
                <a:srgbClr val="004774"/>
              </a:solidFill>
              <a:latin typeface="Palatino" charset="0"/>
              <a:ea typeface="Palatino" charset="0"/>
              <a:cs typeface="Palatino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11E385-6E94-3647-833B-365517D505C7}"/>
              </a:ext>
            </a:extLst>
          </p:cNvPr>
          <p:cNvSpPr txBox="1"/>
          <p:nvPr/>
        </p:nvSpPr>
        <p:spPr>
          <a:xfrm>
            <a:off x="4882944" y="2908453"/>
            <a:ext cx="187102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rgbClr val="004774"/>
                </a:solidFill>
                <a:latin typeface="Baskerville Old Face" charset="0"/>
                <a:ea typeface="Baskerville Old Face" charset="0"/>
                <a:cs typeface="Baskerville Old Face" charset="0"/>
              </a:rPr>
              <a:t>Join us!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3588850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7" grpId="0"/>
      <p:bldP spid="7" grpId="1"/>
      <p:bldP spid="6" grpId="0"/>
      <p:bldP spid="6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FEC2D-2230-7044-9402-223A826D3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Open-domain Question Answering</a:t>
            </a: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B7B45E75-9224-6B43-BA03-4433183DD5A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00903434"/>
              </p:ext>
            </p:extLst>
          </p:nvPr>
        </p:nvGraphicFramePr>
        <p:xfrm>
          <a:off x="2740863" y="2090814"/>
          <a:ext cx="6382763" cy="41074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8798FD2A-BE02-5546-A7BE-80C9A69A0BA4}"/>
              </a:ext>
            </a:extLst>
          </p:cNvPr>
          <p:cNvSpPr/>
          <p:nvPr/>
        </p:nvSpPr>
        <p:spPr>
          <a:xfrm>
            <a:off x="7353960" y="1563943"/>
            <a:ext cx="304510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Only use Wikipedia as a knowledge source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47F4557-E270-3940-8FCA-FF77BD15DAB6}"/>
              </a:ext>
            </a:extLst>
          </p:cNvPr>
          <p:cNvCxnSpPr/>
          <p:nvPr/>
        </p:nvCxnSpPr>
        <p:spPr>
          <a:xfrm flipH="1">
            <a:off x="7130539" y="2259104"/>
            <a:ext cx="510988" cy="4034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27E1150B-9949-3048-8AEC-9E064329C8B7}"/>
              </a:ext>
            </a:extLst>
          </p:cNvPr>
          <p:cNvSpPr/>
          <p:nvPr/>
        </p:nvSpPr>
        <p:spPr>
          <a:xfrm>
            <a:off x="2016362" y="1563944"/>
            <a:ext cx="304510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Use Wikipedia, websites, </a:t>
            </a:r>
            <a:r>
              <a:rPr lang="en-US" dirty="0" err="1"/>
              <a:t>DBPedia</a:t>
            </a:r>
            <a:r>
              <a:rPr lang="en-US" dirty="0"/>
              <a:t>, Freebase 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F173E04-144F-B44D-B716-D34FBD4E55E8}"/>
              </a:ext>
            </a:extLst>
          </p:cNvPr>
          <p:cNvCxnSpPr>
            <a:cxnSpLocks/>
          </p:cNvCxnSpPr>
          <p:nvPr/>
        </p:nvCxnSpPr>
        <p:spPr>
          <a:xfrm>
            <a:off x="3671047" y="2259106"/>
            <a:ext cx="384118" cy="3512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46275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913406D-4EA4-B241-A5CA-CDFB295FEDA1}"/>
              </a:ext>
            </a:extLst>
          </p:cNvPr>
          <p:cNvSpPr txBox="1"/>
          <p:nvPr/>
        </p:nvSpPr>
        <p:spPr>
          <a:xfrm>
            <a:off x="2020538" y="2890391"/>
            <a:ext cx="731001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Can we improve machine reading models </a:t>
            </a:r>
          </a:p>
          <a:p>
            <a:pPr algn="ctr"/>
            <a:r>
              <a:rPr lang="en-US" sz="3200" dirty="0"/>
              <a:t>by leveraging external knowledge sources?</a:t>
            </a:r>
          </a:p>
        </p:txBody>
      </p:sp>
    </p:spTree>
    <p:extLst>
      <p:ext uri="{BB962C8B-B14F-4D97-AF65-F5344CB8AC3E}">
        <p14:creationId xmlns:p14="http://schemas.microsoft.com/office/powerpoint/2010/main" val="40655747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53120083-2869-4744-AC99-E15813FED7F7}"/>
              </a:ext>
            </a:extLst>
          </p:cNvPr>
          <p:cNvSpPr/>
          <p:nvPr/>
        </p:nvSpPr>
        <p:spPr>
          <a:xfrm>
            <a:off x="346611" y="989153"/>
            <a:ext cx="5063304" cy="420739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160F5C0-BE71-1343-9DFD-61C73DB57DF0}"/>
              </a:ext>
            </a:extLst>
          </p:cNvPr>
          <p:cNvSpPr txBox="1"/>
          <p:nvPr/>
        </p:nvSpPr>
        <p:spPr>
          <a:xfrm>
            <a:off x="1251032" y="2326687"/>
            <a:ext cx="15841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Toronto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4190AFB-7F11-0B4C-B946-2CD26CE5CE45}"/>
              </a:ext>
            </a:extLst>
          </p:cNvPr>
          <p:cNvSpPr/>
          <p:nvPr/>
        </p:nvSpPr>
        <p:spPr>
          <a:xfrm>
            <a:off x="1666480" y="1357690"/>
            <a:ext cx="86433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/>
              <a:t>Canada </a:t>
            </a:r>
            <a:endParaRPr lang="en-US" sz="16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2099C8E-6CFB-8F44-83F9-02351D695278}"/>
              </a:ext>
            </a:extLst>
          </p:cNvPr>
          <p:cNvSpPr txBox="1"/>
          <p:nvPr/>
        </p:nvSpPr>
        <p:spPr>
          <a:xfrm>
            <a:off x="4141743" y="1447379"/>
            <a:ext cx="8640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Wilson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7FCBC357-5CBD-2E4B-934B-B86454C5C832}"/>
              </a:ext>
            </a:extLst>
          </p:cNvPr>
          <p:cNvCxnSpPr>
            <a:stCxn id="34" idx="0"/>
          </p:cNvCxnSpPr>
          <p:nvPr/>
        </p:nvCxnSpPr>
        <p:spPr>
          <a:xfrm flipH="1" flipV="1">
            <a:off x="4598944" y="1828380"/>
            <a:ext cx="9081" cy="131365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50539622-B1C7-7943-9B8A-B0F6E017008E}"/>
              </a:ext>
            </a:extLst>
          </p:cNvPr>
          <p:cNvSpPr/>
          <p:nvPr/>
        </p:nvSpPr>
        <p:spPr>
          <a:xfrm>
            <a:off x="3973690" y="2153889"/>
            <a:ext cx="72008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rgbClr val="FF0000"/>
                </a:solidFill>
              </a:rPr>
              <a:t>hired</a:t>
            </a:r>
            <a:endParaRPr lang="en-US" sz="1600" dirty="0">
              <a:solidFill>
                <a:srgbClr val="FF0000"/>
              </a:solidFill>
            </a:endParaRP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36DB227-DA0D-5648-8947-E67A16D060FF}"/>
              </a:ext>
            </a:extLst>
          </p:cNvPr>
          <p:cNvCxnSpPr/>
          <p:nvPr/>
        </p:nvCxnSpPr>
        <p:spPr>
          <a:xfrm flipH="1" flipV="1">
            <a:off x="2447784" y="2661981"/>
            <a:ext cx="1440160" cy="67207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E82C09D0-E48E-564C-B9DC-FB83C91B4908}"/>
              </a:ext>
            </a:extLst>
          </p:cNvPr>
          <p:cNvSpPr txBox="1"/>
          <p:nvPr/>
        </p:nvSpPr>
        <p:spPr>
          <a:xfrm>
            <a:off x="3815936" y="3142034"/>
            <a:ext cx="15841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Maple Leafs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C3CC26F-D6B4-594F-91AE-0C3940A81B32}"/>
              </a:ext>
            </a:extLst>
          </p:cNvPr>
          <p:cNvSpPr/>
          <p:nvPr/>
        </p:nvSpPr>
        <p:spPr>
          <a:xfrm>
            <a:off x="2682848" y="2695363"/>
            <a:ext cx="1296144" cy="2388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50000"/>
              </a:lnSpc>
            </a:pPr>
            <a:r>
              <a:rPr lang="en-US" sz="1600" b="1" dirty="0">
                <a:solidFill>
                  <a:srgbClr val="FF0000"/>
                </a:solidFill>
              </a:rPr>
              <a:t>hometown</a:t>
            </a:r>
            <a:endParaRPr lang="en-US" sz="1600" dirty="0">
              <a:solidFill>
                <a:srgbClr val="FF0000"/>
              </a:solidFill>
            </a:endParaRP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39C8FAB8-811E-3040-922A-19F703A8A6AB}"/>
              </a:ext>
            </a:extLst>
          </p:cNvPr>
          <p:cNvCxnSpPr>
            <a:cxnSpLocks/>
          </p:cNvCxnSpPr>
          <p:nvPr/>
        </p:nvCxnSpPr>
        <p:spPr>
          <a:xfrm flipV="1">
            <a:off x="2041957" y="1657627"/>
            <a:ext cx="11401" cy="74534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0BDA0CC1-ED85-7344-BFB4-43354302A11D}"/>
              </a:ext>
            </a:extLst>
          </p:cNvPr>
          <p:cNvSpPr/>
          <p:nvPr/>
        </p:nvSpPr>
        <p:spPr>
          <a:xfrm>
            <a:off x="1162652" y="1808316"/>
            <a:ext cx="84164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rgbClr val="FF0000"/>
                </a:solidFill>
              </a:rPr>
              <a:t>country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AC64391-28D0-EA42-9984-D486AE0961C1}"/>
              </a:ext>
            </a:extLst>
          </p:cNvPr>
          <p:cNvSpPr txBox="1"/>
          <p:nvPr/>
        </p:nvSpPr>
        <p:spPr>
          <a:xfrm>
            <a:off x="2591800" y="4390173"/>
            <a:ext cx="1584176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Air Canada Centre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20A0646D-E440-4345-A6FE-DE55B9590E19}"/>
              </a:ext>
            </a:extLst>
          </p:cNvPr>
          <p:cNvCxnSpPr>
            <a:endCxn id="38" idx="0"/>
          </p:cNvCxnSpPr>
          <p:nvPr/>
        </p:nvCxnSpPr>
        <p:spPr>
          <a:xfrm flipH="1">
            <a:off x="3383888" y="3537255"/>
            <a:ext cx="656456" cy="85291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DF8D6796-602F-744E-A300-E85C135FB44C}"/>
              </a:ext>
            </a:extLst>
          </p:cNvPr>
          <p:cNvSpPr/>
          <p:nvPr/>
        </p:nvSpPr>
        <p:spPr>
          <a:xfrm>
            <a:off x="3239872" y="3718098"/>
            <a:ext cx="1059160" cy="4493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1600" b="1" dirty="0">
                <a:solidFill>
                  <a:srgbClr val="FF0000"/>
                </a:solidFill>
              </a:rPr>
              <a:t>team stadium</a:t>
            </a:r>
            <a:endParaRPr lang="en-US" sz="1600" dirty="0">
              <a:solidFill>
                <a:srgbClr val="FF0000"/>
              </a:solidFill>
            </a:endParaRP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13A869EB-FF48-3A44-9B5C-7532C2C80F0B}"/>
              </a:ext>
            </a:extLst>
          </p:cNvPr>
          <p:cNvCxnSpPr/>
          <p:nvPr/>
        </p:nvCxnSpPr>
        <p:spPr>
          <a:xfrm>
            <a:off x="2159752" y="2757992"/>
            <a:ext cx="792088" cy="163218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DFA873F9-F691-5844-A393-5FB3EEEF2715}"/>
              </a:ext>
            </a:extLst>
          </p:cNvPr>
          <p:cNvSpPr/>
          <p:nvPr/>
        </p:nvSpPr>
        <p:spPr>
          <a:xfrm>
            <a:off x="2193511" y="3263827"/>
            <a:ext cx="1068288" cy="5847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rgbClr val="FF0000"/>
                </a:solidFill>
              </a:rPr>
              <a:t>city stadium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4D0CD1C6-86D1-8E46-A7FE-9DB80860F78F}"/>
              </a:ext>
            </a:extLst>
          </p:cNvPr>
          <p:cNvSpPr/>
          <p:nvPr/>
        </p:nvSpPr>
        <p:spPr>
          <a:xfrm>
            <a:off x="2053358" y="1926843"/>
            <a:ext cx="101426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rgbClr val="FF0000"/>
                </a:solidFill>
              </a:rPr>
              <a:t>airport</a:t>
            </a:r>
            <a:endParaRPr lang="en-US" sz="1600" dirty="0">
              <a:solidFill>
                <a:srgbClr val="FF0000"/>
              </a:solidFill>
            </a:endParaRP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A065C8FC-0606-4544-A1B8-6D0FC6F5E8C5}"/>
              </a:ext>
            </a:extLst>
          </p:cNvPr>
          <p:cNvCxnSpPr>
            <a:cxnSpLocks/>
          </p:cNvCxnSpPr>
          <p:nvPr/>
        </p:nvCxnSpPr>
        <p:spPr>
          <a:xfrm flipV="1">
            <a:off x="2368532" y="2030298"/>
            <a:ext cx="787500" cy="37267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E4C80D45-F28D-B443-908C-749A1A896ED0}"/>
              </a:ext>
            </a:extLst>
          </p:cNvPr>
          <p:cNvSpPr txBox="1"/>
          <p:nvPr/>
        </p:nvSpPr>
        <p:spPr>
          <a:xfrm>
            <a:off x="2821144" y="1679411"/>
            <a:ext cx="1066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Pearson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86729B1-9A7D-D54D-A015-D9402F7A5125}"/>
              </a:ext>
            </a:extLst>
          </p:cNvPr>
          <p:cNvSpPr txBox="1"/>
          <p:nvPr/>
        </p:nvSpPr>
        <p:spPr>
          <a:xfrm>
            <a:off x="793726" y="4080932"/>
            <a:ext cx="12596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Connaught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40C66D5-84FE-AA4E-8739-8847BB30CA77}"/>
              </a:ext>
            </a:extLst>
          </p:cNvPr>
          <p:cNvCxnSpPr>
            <a:cxnSpLocks/>
          </p:cNvCxnSpPr>
          <p:nvPr/>
        </p:nvCxnSpPr>
        <p:spPr>
          <a:xfrm flipH="1">
            <a:off x="1464824" y="2777313"/>
            <a:ext cx="449666" cy="120009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A2DDE8BA-E491-1442-8DEC-6247C9C02F3C}"/>
              </a:ext>
            </a:extLst>
          </p:cNvPr>
          <p:cNvSpPr/>
          <p:nvPr/>
        </p:nvSpPr>
        <p:spPr>
          <a:xfrm>
            <a:off x="728707" y="2891651"/>
            <a:ext cx="1242864" cy="4493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1600" b="1" dirty="0">
                <a:solidFill>
                  <a:srgbClr val="FF0000"/>
                </a:solidFill>
              </a:rPr>
              <a:t>city company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8FD7044-B210-7541-86DB-D14A0AA5AAC0}"/>
              </a:ext>
            </a:extLst>
          </p:cNvPr>
          <p:cNvSpPr txBox="1"/>
          <p:nvPr/>
        </p:nvSpPr>
        <p:spPr>
          <a:xfrm>
            <a:off x="2419763" y="5230020"/>
            <a:ext cx="7938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NELL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D0702125-A42E-DA43-BEC8-FEB2F0121EFC}"/>
              </a:ext>
            </a:extLst>
          </p:cNvPr>
          <p:cNvSpPr/>
          <p:nvPr/>
        </p:nvSpPr>
        <p:spPr>
          <a:xfrm>
            <a:off x="1326918" y="5868847"/>
            <a:ext cx="28014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http://rtw.ml.cmu.edu/rtw/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2523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ounded Rectangle 59">
            <a:extLst>
              <a:ext uri="{FF2B5EF4-FFF2-40B4-BE49-F238E27FC236}">
                <a16:creationId xmlns:a16="http://schemas.microsoft.com/office/drawing/2014/main" id="{845B54D7-A9AE-304C-845F-466F7551997D}"/>
              </a:ext>
            </a:extLst>
          </p:cNvPr>
          <p:cNvSpPr/>
          <p:nvPr/>
        </p:nvSpPr>
        <p:spPr>
          <a:xfrm>
            <a:off x="346611" y="989153"/>
            <a:ext cx="5063304" cy="420739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42FA35D-7321-3249-A4B6-1D477C7A5BDE}"/>
              </a:ext>
            </a:extLst>
          </p:cNvPr>
          <p:cNvSpPr/>
          <p:nvPr/>
        </p:nvSpPr>
        <p:spPr>
          <a:xfrm>
            <a:off x="2542209" y="6445741"/>
            <a:ext cx="96987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Leveraging Knowledge Bases in LSTMs for Improving Machine Reading. (Yang and Mitchell, ACL 2017)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72F973-EE31-FE48-AE8B-7194453B6A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785383"/>
            <a:ext cx="5235980" cy="132556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A02CC26-3DBF-2240-A526-25CF459BD776}"/>
              </a:ext>
            </a:extLst>
          </p:cNvPr>
          <p:cNvSpPr txBox="1"/>
          <p:nvPr/>
        </p:nvSpPr>
        <p:spPr>
          <a:xfrm>
            <a:off x="1251032" y="2326687"/>
            <a:ext cx="15841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Toronto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316ABAC-78BD-DB4E-B91A-18FECD5617CA}"/>
              </a:ext>
            </a:extLst>
          </p:cNvPr>
          <p:cNvSpPr/>
          <p:nvPr/>
        </p:nvSpPr>
        <p:spPr>
          <a:xfrm>
            <a:off x="1666480" y="1357690"/>
            <a:ext cx="86433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/>
              <a:t>Canada </a:t>
            </a:r>
            <a:endParaRPr lang="en-US" sz="1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84A419-DBFD-1D43-BBA9-89CA84A2048E}"/>
              </a:ext>
            </a:extLst>
          </p:cNvPr>
          <p:cNvSpPr txBox="1"/>
          <p:nvPr/>
        </p:nvSpPr>
        <p:spPr>
          <a:xfrm>
            <a:off x="4141743" y="1447379"/>
            <a:ext cx="8640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Wilson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7282972-8E37-9B41-A0CB-18686FE2C2A0}"/>
              </a:ext>
            </a:extLst>
          </p:cNvPr>
          <p:cNvCxnSpPr>
            <a:stCxn id="15" idx="0"/>
          </p:cNvCxnSpPr>
          <p:nvPr/>
        </p:nvCxnSpPr>
        <p:spPr>
          <a:xfrm flipH="1" flipV="1">
            <a:off x="4598944" y="1828380"/>
            <a:ext cx="9081" cy="131365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9D6BCE65-6F66-164A-85A9-6D4ADE6F5F35}"/>
              </a:ext>
            </a:extLst>
          </p:cNvPr>
          <p:cNvSpPr/>
          <p:nvPr/>
        </p:nvSpPr>
        <p:spPr>
          <a:xfrm>
            <a:off x="3973690" y="2153889"/>
            <a:ext cx="72008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rgbClr val="FF0000"/>
                </a:solidFill>
              </a:rPr>
              <a:t>hired</a:t>
            </a:r>
            <a:endParaRPr lang="en-US" sz="1600" dirty="0">
              <a:solidFill>
                <a:srgbClr val="FF0000"/>
              </a:solidFill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DD585F1-E0F0-6B43-94A2-3C29903AFB37}"/>
              </a:ext>
            </a:extLst>
          </p:cNvPr>
          <p:cNvCxnSpPr/>
          <p:nvPr/>
        </p:nvCxnSpPr>
        <p:spPr>
          <a:xfrm flipH="1" flipV="1">
            <a:off x="2447784" y="2661981"/>
            <a:ext cx="1440160" cy="67207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88AA996-F95D-AB48-A5CF-CE58E78C3DDF}"/>
              </a:ext>
            </a:extLst>
          </p:cNvPr>
          <p:cNvSpPr txBox="1"/>
          <p:nvPr/>
        </p:nvSpPr>
        <p:spPr>
          <a:xfrm>
            <a:off x="3815936" y="3142034"/>
            <a:ext cx="15841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Maple Leafs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67A5E14-46DA-CE44-A954-CCFE039E4F4F}"/>
              </a:ext>
            </a:extLst>
          </p:cNvPr>
          <p:cNvSpPr/>
          <p:nvPr/>
        </p:nvSpPr>
        <p:spPr>
          <a:xfrm>
            <a:off x="2682848" y="2695363"/>
            <a:ext cx="1296144" cy="2388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50000"/>
              </a:lnSpc>
            </a:pPr>
            <a:r>
              <a:rPr lang="en-US" sz="1600" b="1" dirty="0">
                <a:solidFill>
                  <a:srgbClr val="FF0000"/>
                </a:solidFill>
              </a:rPr>
              <a:t>hometown</a:t>
            </a:r>
            <a:endParaRPr lang="en-US" sz="1600" dirty="0">
              <a:solidFill>
                <a:srgbClr val="FF0000"/>
              </a:solidFill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C8C3016-681A-D941-AE80-8247F0F330FA}"/>
              </a:ext>
            </a:extLst>
          </p:cNvPr>
          <p:cNvCxnSpPr>
            <a:cxnSpLocks/>
          </p:cNvCxnSpPr>
          <p:nvPr/>
        </p:nvCxnSpPr>
        <p:spPr>
          <a:xfrm flipV="1">
            <a:off x="2041957" y="1657627"/>
            <a:ext cx="11401" cy="74534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BE764E41-B458-8B43-8DCB-9F85D4A48563}"/>
              </a:ext>
            </a:extLst>
          </p:cNvPr>
          <p:cNvSpPr/>
          <p:nvPr/>
        </p:nvSpPr>
        <p:spPr>
          <a:xfrm>
            <a:off x="1162652" y="1808316"/>
            <a:ext cx="84164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rgbClr val="FF0000"/>
                </a:solidFill>
              </a:rPr>
              <a:t>country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483FEED-F42A-C841-8B1B-170F24B12C41}"/>
              </a:ext>
            </a:extLst>
          </p:cNvPr>
          <p:cNvSpPr txBox="1"/>
          <p:nvPr/>
        </p:nvSpPr>
        <p:spPr>
          <a:xfrm>
            <a:off x="2591800" y="4390173"/>
            <a:ext cx="1584176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Air Canada Centre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69FD101-327D-A44B-8D40-CAB30840B250}"/>
              </a:ext>
            </a:extLst>
          </p:cNvPr>
          <p:cNvCxnSpPr>
            <a:endCxn id="20" idx="0"/>
          </p:cNvCxnSpPr>
          <p:nvPr/>
        </p:nvCxnSpPr>
        <p:spPr>
          <a:xfrm flipH="1">
            <a:off x="3383888" y="3537255"/>
            <a:ext cx="656456" cy="85291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7AA5380C-DB66-3E4A-9A38-988E5855C140}"/>
              </a:ext>
            </a:extLst>
          </p:cNvPr>
          <p:cNvSpPr/>
          <p:nvPr/>
        </p:nvSpPr>
        <p:spPr>
          <a:xfrm>
            <a:off x="3239872" y="3718098"/>
            <a:ext cx="1059160" cy="4493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1600" b="1" dirty="0">
                <a:solidFill>
                  <a:srgbClr val="FF0000"/>
                </a:solidFill>
              </a:rPr>
              <a:t>team stadium</a:t>
            </a:r>
            <a:endParaRPr lang="en-US" sz="1600" dirty="0">
              <a:solidFill>
                <a:srgbClr val="FF0000"/>
              </a:solidFill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A34963C-0248-AF49-82AE-810AC807A770}"/>
              </a:ext>
            </a:extLst>
          </p:cNvPr>
          <p:cNvCxnSpPr/>
          <p:nvPr/>
        </p:nvCxnSpPr>
        <p:spPr>
          <a:xfrm>
            <a:off x="2159752" y="2757992"/>
            <a:ext cx="792088" cy="163218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8AAF8C3C-97BB-3542-B88D-88871869E9C8}"/>
              </a:ext>
            </a:extLst>
          </p:cNvPr>
          <p:cNvSpPr/>
          <p:nvPr/>
        </p:nvSpPr>
        <p:spPr>
          <a:xfrm>
            <a:off x="2193511" y="3263827"/>
            <a:ext cx="1068288" cy="5847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rgbClr val="FF0000"/>
                </a:solidFill>
              </a:rPr>
              <a:t>city stadium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0B5B77A-8479-FD47-8B36-6073F61D93CD}"/>
              </a:ext>
            </a:extLst>
          </p:cNvPr>
          <p:cNvSpPr/>
          <p:nvPr/>
        </p:nvSpPr>
        <p:spPr>
          <a:xfrm>
            <a:off x="2053358" y="1926843"/>
            <a:ext cx="101426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rgbClr val="FF0000"/>
                </a:solidFill>
              </a:rPr>
              <a:t>airport</a:t>
            </a:r>
            <a:endParaRPr lang="en-US" sz="1600" dirty="0">
              <a:solidFill>
                <a:srgbClr val="FF0000"/>
              </a:solidFill>
            </a:endParaRP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DE3163D-4E37-634C-8498-9A89AEFB0FD6}"/>
              </a:ext>
            </a:extLst>
          </p:cNvPr>
          <p:cNvCxnSpPr>
            <a:cxnSpLocks/>
          </p:cNvCxnSpPr>
          <p:nvPr/>
        </p:nvCxnSpPr>
        <p:spPr>
          <a:xfrm flipV="1">
            <a:off x="2368532" y="2030298"/>
            <a:ext cx="787500" cy="37267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980320E9-6F86-F64A-822A-3C8990C35E8D}"/>
              </a:ext>
            </a:extLst>
          </p:cNvPr>
          <p:cNvSpPr txBox="1"/>
          <p:nvPr/>
        </p:nvSpPr>
        <p:spPr>
          <a:xfrm>
            <a:off x="2821144" y="1679411"/>
            <a:ext cx="1066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Pearson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93F9B19-33EF-B14C-BC08-07D3B9873427}"/>
              </a:ext>
            </a:extLst>
          </p:cNvPr>
          <p:cNvSpPr txBox="1"/>
          <p:nvPr/>
        </p:nvSpPr>
        <p:spPr>
          <a:xfrm>
            <a:off x="793726" y="4080932"/>
            <a:ext cx="12596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Connaught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94DCE51F-454C-2948-8F7D-B7AB22937A56}"/>
              </a:ext>
            </a:extLst>
          </p:cNvPr>
          <p:cNvCxnSpPr>
            <a:cxnSpLocks/>
          </p:cNvCxnSpPr>
          <p:nvPr/>
        </p:nvCxnSpPr>
        <p:spPr>
          <a:xfrm flipH="1">
            <a:off x="1464824" y="2777313"/>
            <a:ext cx="449666" cy="120009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63FA128C-9850-5543-A65F-102E318DC67D}"/>
              </a:ext>
            </a:extLst>
          </p:cNvPr>
          <p:cNvSpPr/>
          <p:nvPr/>
        </p:nvSpPr>
        <p:spPr>
          <a:xfrm>
            <a:off x="728707" y="2891651"/>
            <a:ext cx="1242864" cy="4493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1600" b="1" dirty="0">
                <a:solidFill>
                  <a:srgbClr val="FF0000"/>
                </a:solidFill>
              </a:rPr>
              <a:t>city company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254D5B1-45AF-2147-8EDE-0FE7E869F0B1}"/>
              </a:ext>
            </a:extLst>
          </p:cNvPr>
          <p:cNvSpPr txBox="1"/>
          <p:nvPr/>
        </p:nvSpPr>
        <p:spPr>
          <a:xfrm>
            <a:off x="6218663" y="4167452"/>
            <a:ext cx="7200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The 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C58A927-493B-E449-9439-8990880612FE}"/>
              </a:ext>
            </a:extLst>
          </p:cNvPr>
          <p:cNvSpPr txBox="1"/>
          <p:nvPr/>
        </p:nvSpPr>
        <p:spPr>
          <a:xfrm>
            <a:off x="6853237" y="4167452"/>
            <a:ext cx="9077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/>
              <a:t>Leafs</a:t>
            </a:r>
            <a:r>
              <a:rPr lang="en-US" sz="2400" dirty="0"/>
              <a:t> 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D1CC5AD-398A-CC43-BA3E-D967CB539C7B}"/>
              </a:ext>
            </a:extLst>
          </p:cNvPr>
          <p:cNvSpPr txBox="1"/>
          <p:nvPr/>
        </p:nvSpPr>
        <p:spPr>
          <a:xfrm>
            <a:off x="7628831" y="4167452"/>
            <a:ext cx="8816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were 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4BDF044-A956-6547-BB7D-83B19253940A}"/>
              </a:ext>
            </a:extLst>
          </p:cNvPr>
          <p:cNvSpPr txBox="1"/>
          <p:nvPr/>
        </p:nvSpPr>
        <p:spPr>
          <a:xfrm>
            <a:off x="8456919" y="4167452"/>
            <a:ext cx="7088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fifth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1BDB82C-9AC3-FA47-A06C-8BFCF54735AA}"/>
              </a:ext>
            </a:extLst>
          </p:cNvPr>
          <p:cNvSpPr txBox="1"/>
          <p:nvPr/>
        </p:nvSpPr>
        <p:spPr>
          <a:xfrm>
            <a:off x="9329951" y="4166268"/>
            <a:ext cx="417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in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3A76A9C-1A07-E845-9E12-BAFEF8996A06}"/>
              </a:ext>
            </a:extLst>
          </p:cNvPr>
          <p:cNvSpPr txBox="1"/>
          <p:nvPr/>
        </p:nvSpPr>
        <p:spPr>
          <a:xfrm>
            <a:off x="10026849" y="4166268"/>
            <a:ext cx="6030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the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DE233A5-329D-A24F-862E-C59F2FF141D9}"/>
              </a:ext>
            </a:extLst>
          </p:cNvPr>
          <p:cNvSpPr txBox="1"/>
          <p:nvPr/>
        </p:nvSpPr>
        <p:spPr>
          <a:xfrm>
            <a:off x="10718101" y="4166268"/>
            <a:ext cx="8698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game</a:t>
            </a:r>
          </a:p>
        </p:txBody>
      </p:sp>
      <p:sp>
        <p:nvSpPr>
          <p:cNvPr id="59" name="Bent Arrow 58">
            <a:extLst>
              <a:ext uri="{FF2B5EF4-FFF2-40B4-BE49-F238E27FC236}">
                <a16:creationId xmlns:a16="http://schemas.microsoft.com/office/drawing/2014/main" id="{C2518A0C-1B20-4646-9E1C-BDBE785814A3}"/>
              </a:ext>
            </a:extLst>
          </p:cNvPr>
          <p:cNvSpPr/>
          <p:nvPr/>
        </p:nvSpPr>
        <p:spPr>
          <a:xfrm rot="5400000">
            <a:off x="6059933" y="1164187"/>
            <a:ext cx="780400" cy="1810848"/>
          </a:xfrm>
          <a:prstGeom prst="bentArrow">
            <a:avLst>
              <a:gd name="adj1" fmla="val 11511"/>
              <a:gd name="adj2" fmla="val 22321"/>
              <a:gd name="adj3" fmla="val 15529"/>
              <a:gd name="adj4" fmla="val 33753"/>
            </a:avLst>
          </a:prstGeom>
          <a:solidFill>
            <a:schemeClr val="accent1"/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1" name="Down Arrow 60">
            <a:extLst>
              <a:ext uri="{FF2B5EF4-FFF2-40B4-BE49-F238E27FC236}">
                <a16:creationId xmlns:a16="http://schemas.microsoft.com/office/drawing/2014/main" id="{0BA34C72-B515-E441-B456-23DF901E9F7C}"/>
              </a:ext>
            </a:extLst>
          </p:cNvPr>
          <p:cNvSpPr/>
          <p:nvPr/>
        </p:nvSpPr>
        <p:spPr>
          <a:xfrm rot="10800000">
            <a:off x="8642691" y="1411798"/>
            <a:ext cx="337304" cy="1067440"/>
          </a:xfrm>
          <a:prstGeom prst="downArrow">
            <a:avLst>
              <a:gd name="adj1" fmla="val 26378"/>
              <a:gd name="adj2" fmla="val 35791"/>
            </a:avLst>
          </a:prstGeom>
          <a:solidFill>
            <a:schemeClr val="accent1"/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6867449-F1DD-3B40-B6CC-86783C94AE5E}"/>
              </a:ext>
            </a:extLst>
          </p:cNvPr>
          <p:cNvSpPr txBox="1"/>
          <p:nvPr/>
        </p:nvSpPr>
        <p:spPr>
          <a:xfrm>
            <a:off x="8195533" y="804487"/>
            <a:ext cx="1141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Prediction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D7DE35F-FE09-984A-B0CB-0DE5096ED90D}"/>
              </a:ext>
            </a:extLst>
          </p:cNvPr>
          <p:cNvSpPr txBox="1"/>
          <p:nvPr/>
        </p:nvSpPr>
        <p:spPr>
          <a:xfrm>
            <a:off x="2419763" y="5230020"/>
            <a:ext cx="7938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NELL</a:t>
            </a:r>
          </a:p>
        </p:txBody>
      </p:sp>
    </p:spTree>
    <p:extLst>
      <p:ext uri="{BB962C8B-B14F-4D97-AF65-F5344CB8AC3E}">
        <p14:creationId xmlns:p14="http://schemas.microsoft.com/office/powerpoint/2010/main" val="2577888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Picture 73">
            <a:extLst>
              <a:ext uri="{FF2B5EF4-FFF2-40B4-BE49-F238E27FC236}">
                <a16:creationId xmlns:a16="http://schemas.microsoft.com/office/drawing/2014/main" id="{6F8DDBF0-F646-5649-9362-9184AF18B9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9602" y="2543897"/>
            <a:ext cx="3371746" cy="838701"/>
          </a:xfrm>
          <a:prstGeom prst="rect">
            <a:avLst/>
          </a:prstGeom>
        </p:spPr>
      </p:pic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304DCB6B-964F-7F42-B7C1-3FFDF1A51CCB}"/>
              </a:ext>
            </a:extLst>
          </p:cNvPr>
          <p:cNvSpPr/>
          <p:nvPr/>
        </p:nvSpPr>
        <p:spPr>
          <a:xfrm>
            <a:off x="4167274" y="3423645"/>
            <a:ext cx="1627005" cy="267208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85A3B3-8ABF-EA46-932F-D8597EB1D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Knowledge-based LSTM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54157E29-EBFC-974B-8326-B1528C0297A8}"/>
              </a:ext>
            </a:extLst>
          </p:cNvPr>
          <p:cNvSpPr/>
          <p:nvPr/>
        </p:nvSpPr>
        <p:spPr>
          <a:xfrm>
            <a:off x="570354" y="3626039"/>
            <a:ext cx="2074911" cy="205135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C17E685-E59A-0943-9F3D-2082D4DBC42E}"/>
              </a:ext>
            </a:extLst>
          </p:cNvPr>
          <p:cNvSpPr/>
          <p:nvPr/>
        </p:nvSpPr>
        <p:spPr>
          <a:xfrm>
            <a:off x="6795525" y="1671524"/>
            <a:ext cx="26869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Knowledge embeddings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0229A5D-18D5-2A4D-9420-A2762458D03A}"/>
              </a:ext>
            </a:extLst>
          </p:cNvPr>
          <p:cNvSpPr/>
          <p:nvPr/>
        </p:nvSpPr>
        <p:spPr>
          <a:xfrm>
            <a:off x="9669823" y="1254965"/>
            <a:ext cx="23455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Context embeddings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4F80A50-A8A9-CD44-9F88-834475ED0AFC}"/>
              </a:ext>
            </a:extLst>
          </p:cNvPr>
          <p:cNvCxnSpPr>
            <a:cxnSpLocks/>
          </p:cNvCxnSpPr>
          <p:nvPr/>
        </p:nvCxnSpPr>
        <p:spPr>
          <a:xfrm flipH="1" flipV="1">
            <a:off x="9669824" y="1980710"/>
            <a:ext cx="628419" cy="6378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Down Arrow 22">
            <a:extLst>
              <a:ext uri="{FF2B5EF4-FFF2-40B4-BE49-F238E27FC236}">
                <a16:creationId xmlns:a16="http://schemas.microsoft.com/office/drawing/2014/main" id="{89E6B891-F06B-9740-8DF2-5B454DD90359}"/>
              </a:ext>
            </a:extLst>
          </p:cNvPr>
          <p:cNvSpPr/>
          <p:nvPr/>
        </p:nvSpPr>
        <p:spPr>
          <a:xfrm rot="16200000">
            <a:off x="3165530" y="4059762"/>
            <a:ext cx="348444" cy="1126477"/>
          </a:xfrm>
          <a:prstGeom prst="downArrow">
            <a:avLst>
              <a:gd name="adj1" fmla="val 26378"/>
              <a:gd name="adj2" fmla="val 35791"/>
            </a:avLst>
          </a:prstGeom>
          <a:solidFill>
            <a:schemeClr val="accent1"/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3A804828-8484-BD4B-B839-A213835231B5}"/>
              </a:ext>
            </a:extLst>
          </p:cNvPr>
          <p:cNvSpPr/>
          <p:nvPr/>
        </p:nvSpPr>
        <p:spPr>
          <a:xfrm>
            <a:off x="4525672" y="3714478"/>
            <a:ext cx="914401" cy="234981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99625EDD-6C2C-3B42-A09D-30B5798835C2}"/>
              </a:ext>
            </a:extLst>
          </p:cNvPr>
          <p:cNvSpPr/>
          <p:nvPr/>
        </p:nvSpPr>
        <p:spPr>
          <a:xfrm>
            <a:off x="4525672" y="4069320"/>
            <a:ext cx="914401" cy="234981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C8BD4C93-1503-2A4B-A95D-9417C333F079}"/>
              </a:ext>
            </a:extLst>
          </p:cNvPr>
          <p:cNvSpPr/>
          <p:nvPr/>
        </p:nvSpPr>
        <p:spPr>
          <a:xfrm>
            <a:off x="4525672" y="4463770"/>
            <a:ext cx="914401" cy="234981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3F00C694-CC9E-6A47-BA4D-2FB137B573D6}"/>
              </a:ext>
            </a:extLst>
          </p:cNvPr>
          <p:cNvSpPr/>
          <p:nvPr/>
        </p:nvSpPr>
        <p:spPr>
          <a:xfrm>
            <a:off x="4525672" y="4831326"/>
            <a:ext cx="914401" cy="234981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Down Arrow 27">
            <a:extLst>
              <a:ext uri="{FF2B5EF4-FFF2-40B4-BE49-F238E27FC236}">
                <a16:creationId xmlns:a16="http://schemas.microsoft.com/office/drawing/2014/main" id="{8161D983-DBEA-8149-86A4-F7D4CA469529}"/>
              </a:ext>
            </a:extLst>
          </p:cNvPr>
          <p:cNvSpPr/>
          <p:nvPr/>
        </p:nvSpPr>
        <p:spPr>
          <a:xfrm rot="16200000">
            <a:off x="6615470" y="3960266"/>
            <a:ext cx="360110" cy="1399049"/>
          </a:xfrm>
          <a:prstGeom prst="downArrow">
            <a:avLst>
              <a:gd name="adj1" fmla="val 26378"/>
              <a:gd name="adj2" fmla="val 35791"/>
            </a:avLst>
          </a:prstGeom>
          <a:solidFill>
            <a:schemeClr val="accent1"/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8A6862E-DE14-B34D-A905-0A9091221B21}"/>
              </a:ext>
            </a:extLst>
          </p:cNvPr>
          <p:cNvSpPr txBox="1"/>
          <p:nvPr/>
        </p:nvSpPr>
        <p:spPr>
          <a:xfrm>
            <a:off x="4783940" y="5142777"/>
            <a:ext cx="3978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…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130A1939-002A-8241-BD04-D68EE5C790EF}"/>
              </a:ext>
            </a:extLst>
          </p:cNvPr>
          <p:cNvSpPr/>
          <p:nvPr/>
        </p:nvSpPr>
        <p:spPr>
          <a:xfrm>
            <a:off x="877475" y="4013454"/>
            <a:ext cx="153765" cy="15836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6B9AB7E9-E801-1D43-896C-E20F4686B358}"/>
              </a:ext>
            </a:extLst>
          </p:cNvPr>
          <p:cNvSpPr/>
          <p:nvPr/>
        </p:nvSpPr>
        <p:spPr>
          <a:xfrm>
            <a:off x="1229231" y="4572531"/>
            <a:ext cx="153765" cy="15836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97FD7F4C-18B2-B446-831A-6901D8C818CE}"/>
              </a:ext>
            </a:extLst>
          </p:cNvPr>
          <p:cNvSpPr/>
          <p:nvPr/>
        </p:nvSpPr>
        <p:spPr>
          <a:xfrm>
            <a:off x="761317" y="5091886"/>
            <a:ext cx="153765" cy="15836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42C90AF4-DF88-0348-A66E-AC1D6D493546}"/>
              </a:ext>
            </a:extLst>
          </p:cNvPr>
          <p:cNvSpPr/>
          <p:nvPr/>
        </p:nvSpPr>
        <p:spPr>
          <a:xfrm>
            <a:off x="1607810" y="5269374"/>
            <a:ext cx="153765" cy="15836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FE98370E-4985-A047-BC1A-31AB2728F7E3}"/>
              </a:ext>
            </a:extLst>
          </p:cNvPr>
          <p:cNvSpPr/>
          <p:nvPr/>
        </p:nvSpPr>
        <p:spPr>
          <a:xfrm>
            <a:off x="2147475" y="4665513"/>
            <a:ext cx="153765" cy="15836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5B24BAAB-1772-8045-9071-7461FB30D257}"/>
              </a:ext>
            </a:extLst>
          </p:cNvPr>
          <p:cNvSpPr/>
          <p:nvPr/>
        </p:nvSpPr>
        <p:spPr>
          <a:xfrm>
            <a:off x="1645654" y="4171820"/>
            <a:ext cx="153765" cy="15836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096625F0-952B-1A4F-AC36-53E261EE5D88}"/>
              </a:ext>
            </a:extLst>
          </p:cNvPr>
          <p:cNvSpPr/>
          <p:nvPr/>
        </p:nvSpPr>
        <p:spPr>
          <a:xfrm>
            <a:off x="2282199" y="4022780"/>
            <a:ext cx="153765" cy="15836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8011B4EE-6C8E-7444-93A4-48C3BEB3A209}"/>
              </a:ext>
            </a:extLst>
          </p:cNvPr>
          <p:cNvCxnSpPr>
            <a:stCxn id="37" idx="1"/>
            <a:endCxn id="36" idx="5"/>
          </p:cNvCxnSpPr>
          <p:nvPr/>
        </p:nvCxnSpPr>
        <p:spPr>
          <a:xfrm flipH="1" flipV="1">
            <a:off x="1008722" y="4148628"/>
            <a:ext cx="243027" cy="4470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5652BB49-5017-E344-B6FA-8AD0539125C1}"/>
              </a:ext>
            </a:extLst>
          </p:cNvPr>
          <p:cNvCxnSpPr>
            <a:cxnSpLocks/>
            <a:stCxn id="37" idx="7"/>
            <a:endCxn id="41" idx="3"/>
          </p:cNvCxnSpPr>
          <p:nvPr/>
        </p:nvCxnSpPr>
        <p:spPr>
          <a:xfrm flipV="1">
            <a:off x="1360478" y="4306994"/>
            <a:ext cx="307694" cy="2887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4EAFDF93-9C30-F845-B12C-7BA8ED23DFC1}"/>
              </a:ext>
            </a:extLst>
          </p:cNvPr>
          <p:cNvCxnSpPr>
            <a:cxnSpLocks/>
            <a:stCxn id="37" idx="3"/>
            <a:endCxn id="38" idx="7"/>
          </p:cNvCxnSpPr>
          <p:nvPr/>
        </p:nvCxnSpPr>
        <p:spPr>
          <a:xfrm flipH="1">
            <a:off x="892564" y="4707705"/>
            <a:ext cx="359185" cy="4073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09C93139-C9D8-F542-9BE7-B06F1960B7DC}"/>
              </a:ext>
            </a:extLst>
          </p:cNvPr>
          <p:cNvCxnSpPr>
            <a:cxnSpLocks/>
            <a:stCxn id="37" idx="5"/>
            <a:endCxn id="39" idx="1"/>
          </p:cNvCxnSpPr>
          <p:nvPr/>
        </p:nvCxnSpPr>
        <p:spPr>
          <a:xfrm>
            <a:off x="1360478" y="4707705"/>
            <a:ext cx="269850" cy="5848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9BB8FE0D-8511-3245-9FAF-1DBD2BE7985F}"/>
              </a:ext>
            </a:extLst>
          </p:cNvPr>
          <p:cNvCxnSpPr>
            <a:cxnSpLocks/>
            <a:stCxn id="40" idx="3"/>
            <a:endCxn id="39" idx="7"/>
          </p:cNvCxnSpPr>
          <p:nvPr/>
        </p:nvCxnSpPr>
        <p:spPr>
          <a:xfrm flipH="1">
            <a:off x="1739057" y="4800687"/>
            <a:ext cx="430936" cy="4918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EB3B12A2-55FC-0340-82CE-B513917A3E84}"/>
              </a:ext>
            </a:extLst>
          </p:cNvPr>
          <p:cNvCxnSpPr>
            <a:cxnSpLocks/>
            <a:stCxn id="40" idx="2"/>
            <a:endCxn id="37" idx="6"/>
          </p:cNvCxnSpPr>
          <p:nvPr/>
        </p:nvCxnSpPr>
        <p:spPr>
          <a:xfrm flipH="1" flipV="1">
            <a:off x="1382996" y="4651714"/>
            <a:ext cx="764479" cy="929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8257016B-37C4-2445-8A29-0410D5409CC3}"/>
              </a:ext>
            </a:extLst>
          </p:cNvPr>
          <p:cNvCxnSpPr>
            <a:cxnSpLocks/>
            <a:stCxn id="40" idx="0"/>
            <a:endCxn id="42" idx="4"/>
          </p:cNvCxnSpPr>
          <p:nvPr/>
        </p:nvCxnSpPr>
        <p:spPr>
          <a:xfrm flipV="1">
            <a:off x="2224358" y="4181146"/>
            <a:ext cx="134724" cy="4843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88DEAF83-D89B-7D41-B6CE-86D4816AF391}"/>
              </a:ext>
            </a:extLst>
          </p:cNvPr>
          <p:cNvSpPr txBox="1"/>
          <p:nvPr/>
        </p:nvSpPr>
        <p:spPr>
          <a:xfrm>
            <a:off x="2473859" y="2801246"/>
            <a:ext cx="159691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Knowledge</a:t>
            </a:r>
          </a:p>
          <a:p>
            <a:pPr algn="ctr"/>
            <a:r>
              <a:rPr lang="en-US" sz="2400" dirty="0"/>
              <a:t>embedding</a:t>
            </a:r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1B9C1067-E75F-A641-BF4E-49767C795C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9025" y="3949459"/>
            <a:ext cx="4152900" cy="1498600"/>
          </a:xfrm>
          <a:prstGeom prst="rect">
            <a:avLst/>
          </a:prstGeom>
        </p:spPr>
      </p:pic>
      <p:sp>
        <p:nvSpPr>
          <p:cNvPr id="72" name="Rectangle 71">
            <a:extLst>
              <a:ext uri="{FF2B5EF4-FFF2-40B4-BE49-F238E27FC236}">
                <a16:creationId xmlns:a16="http://schemas.microsoft.com/office/drawing/2014/main" id="{19B123EF-F303-F041-97F7-CBA8C3989302}"/>
              </a:ext>
            </a:extLst>
          </p:cNvPr>
          <p:cNvSpPr/>
          <p:nvPr/>
        </p:nvSpPr>
        <p:spPr>
          <a:xfrm>
            <a:off x="5873903" y="2795042"/>
            <a:ext cx="163320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/>
              <a:t>Knowledge </a:t>
            </a:r>
          </a:p>
          <a:p>
            <a:pPr algn="ctr"/>
            <a:r>
              <a:rPr lang="en-US" sz="2400" dirty="0"/>
              <a:t>retrieval</a:t>
            </a: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56C332EC-DCFF-9F44-B635-C2AD6A526791}"/>
              </a:ext>
            </a:extLst>
          </p:cNvPr>
          <p:cNvCxnSpPr>
            <a:cxnSpLocks/>
          </p:cNvCxnSpPr>
          <p:nvPr/>
        </p:nvCxnSpPr>
        <p:spPr>
          <a:xfrm flipV="1">
            <a:off x="11207414" y="1786514"/>
            <a:ext cx="0" cy="8320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9803D0A5-5E89-1141-824D-36ED36B0EC1C}"/>
              </a:ext>
            </a:extLst>
          </p:cNvPr>
          <p:cNvSpPr txBox="1"/>
          <p:nvPr/>
        </p:nvSpPr>
        <p:spPr>
          <a:xfrm>
            <a:off x="574931" y="6156037"/>
            <a:ext cx="23369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Knowledge bases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2577056-D3AF-6843-BF08-254F207BA773}"/>
              </a:ext>
            </a:extLst>
          </p:cNvPr>
          <p:cNvSpPr txBox="1"/>
          <p:nvPr/>
        </p:nvSpPr>
        <p:spPr>
          <a:xfrm>
            <a:off x="4067880" y="6156703"/>
            <a:ext cx="26878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Knowledge memory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2EB702F-E431-8F4F-B4DB-4D4F02F7AEAA}"/>
              </a:ext>
            </a:extLst>
          </p:cNvPr>
          <p:cNvSpPr txBox="1"/>
          <p:nvPr/>
        </p:nvSpPr>
        <p:spPr>
          <a:xfrm>
            <a:off x="8776437" y="6156037"/>
            <a:ext cx="21699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Machine reader</a:t>
            </a:r>
          </a:p>
        </p:txBody>
      </p:sp>
    </p:spTree>
    <p:extLst>
      <p:ext uri="{BB962C8B-B14F-4D97-AF65-F5344CB8AC3E}">
        <p14:creationId xmlns:p14="http://schemas.microsoft.com/office/powerpoint/2010/main" val="40341307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0C629F8-8F71-7543-8B4C-9C90C13E36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6397" y="2396321"/>
            <a:ext cx="5148583" cy="332993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8C0188-5D74-B343-A0F0-329212C80A79}"/>
              </a:ext>
            </a:extLst>
          </p:cNvPr>
          <p:cNvSpPr txBox="1"/>
          <p:nvPr/>
        </p:nvSpPr>
        <p:spPr>
          <a:xfrm>
            <a:off x="1521648" y="5894358"/>
            <a:ext cx="3955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Entity extraction results on ACE2005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831B725-D27D-9F4B-A548-D21DD24E1B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Evaluation on NLU tasks (using NELL and WordNet)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AC040A-DAFD-E44C-B990-0A1A6602DF13}"/>
              </a:ext>
            </a:extLst>
          </p:cNvPr>
          <p:cNvSpPr/>
          <p:nvPr/>
        </p:nvSpPr>
        <p:spPr>
          <a:xfrm>
            <a:off x="1196397" y="4940430"/>
            <a:ext cx="5148583" cy="5396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7EFF1B5-ACE5-304F-873C-5739A96290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8397" y="2274715"/>
            <a:ext cx="4552991" cy="339705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2DC8E6E-D4CE-C14F-A259-3C6E44DDC56F}"/>
              </a:ext>
            </a:extLst>
          </p:cNvPr>
          <p:cNvSpPr txBox="1"/>
          <p:nvPr/>
        </p:nvSpPr>
        <p:spPr>
          <a:xfrm>
            <a:off x="5896804" y="10467361"/>
            <a:ext cx="90611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Helvetica Neue" charset="0"/>
                <a:ea typeface="Helvetica Neue" charset="0"/>
                <a:cs typeface="Helvetica Neue" charset="0"/>
              </a:rPr>
              <a:t>Event extraction results on the ACE2005 dataset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0D7FF14-93F7-F545-94DE-4E0D89E02AED}"/>
              </a:ext>
            </a:extLst>
          </p:cNvPr>
          <p:cNvSpPr/>
          <p:nvPr/>
        </p:nvSpPr>
        <p:spPr>
          <a:xfrm>
            <a:off x="6692323" y="4940430"/>
            <a:ext cx="4166178" cy="5396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593B68B-5EA8-2643-95BD-7ECDB41BD3E4}"/>
              </a:ext>
            </a:extLst>
          </p:cNvPr>
          <p:cNvSpPr txBox="1"/>
          <p:nvPr/>
        </p:nvSpPr>
        <p:spPr>
          <a:xfrm>
            <a:off x="6902931" y="5894358"/>
            <a:ext cx="3955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Event extraction results on ACE2005</a:t>
            </a:r>
          </a:p>
        </p:txBody>
      </p:sp>
    </p:spTree>
    <p:extLst>
      <p:ext uri="{BB962C8B-B14F-4D97-AF65-F5344CB8AC3E}">
        <p14:creationId xmlns:p14="http://schemas.microsoft.com/office/powerpoint/2010/main" val="5980366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2140</TotalTime>
  <Words>2300</Words>
  <Application>Microsoft Macintosh PowerPoint</Application>
  <PresentationFormat>Widescreen</PresentationFormat>
  <Paragraphs>340</Paragraphs>
  <Slides>36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8" baseType="lpstr">
      <vt:lpstr>BaskOldFace</vt:lpstr>
      <vt:lpstr>Roboto</vt:lpstr>
      <vt:lpstr>Arial</vt:lpstr>
      <vt:lpstr>Baskerville Old Face</vt:lpstr>
      <vt:lpstr>Calibri</vt:lpstr>
      <vt:lpstr>Calibri Light</vt:lpstr>
      <vt:lpstr>Cordia New</vt:lpstr>
      <vt:lpstr>Courier New</vt:lpstr>
      <vt:lpstr>Garamond</vt:lpstr>
      <vt:lpstr>Helvetica Neue</vt:lpstr>
      <vt:lpstr>Palatino</vt:lpstr>
      <vt:lpstr>Office Theme</vt:lpstr>
      <vt:lpstr>PowerPoint Presentation</vt:lpstr>
      <vt:lpstr>Knowledge Acquisition for Question Answering</vt:lpstr>
      <vt:lpstr>Machine Reading</vt:lpstr>
      <vt:lpstr>Open-domain Question Answering</vt:lpstr>
      <vt:lpstr>PowerPoint Presentation</vt:lpstr>
      <vt:lpstr>PowerPoint Presentation</vt:lpstr>
      <vt:lpstr>PowerPoint Presentation</vt:lpstr>
      <vt:lpstr>Knowledge-based LSTM</vt:lpstr>
      <vt:lpstr>Evaluation on NLU tasks (using NELL and WordNet)</vt:lpstr>
      <vt:lpstr>KT-NET for Reading Comprehension </vt:lpstr>
      <vt:lpstr>Evaluation on ReCoRD and SQuAD</vt:lpstr>
      <vt:lpstr>Other related work</vt:lpstr>
      <vt:lpstr>Limitation of KBs</vt:lpstr>
      <vt:lpstr>Limitation of KBs</vt:lpstr>
      <vt:lpstr>PowerPoint Presentation</vt:lpstr>
      <vt:lpstr>PowerPoint Presentation</vt:lpstr>
      <vt:lpstr>PowerPoint Presentation</vt:lpstr>
      <vt:lpstr>PowerPoint Presentation</vt:lpstr>
      <vt:lpstr>TextWorlds Dataset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Jointly parse question and feedback</vt:lpstr>
      <vt:lpstr>Question Parsing Dataset</vt:lpstr>
      <vt:lpstr>PowerPoint Presentation</vt:lpstr>
      <vt:lpstr>Summary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Bishan Yang</dc:creator>
  <cp:lastModifiedBy>Bishan Yang</cp:lastModifiedBy>
  <cp:revision>566</cp:revision>
  <dcterms:created xsi:type="dcterms:W3CDTF">2020-02-07T04:54:23Z</dcterms:created>
  <dcterms:modified xsi:type="dcterms:W3CDTF">2020-02-08T16:47:19Z</dcterms:modified>
</cp:coreProperties>
</file>